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9" r:id="rId14"/>
    <p:sldId id="274" r:id="rId15"/>
    <p:sldId id="268"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FD640D-B1C2-45E2-9F1F-BA3ED999A37F}" type="datetimeFigureOut">
              <a:rPr lang="en-US" smtClean="0"/>
              <a:pPr/>
              <a:t>10/16/2020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36668F-294F-4066-8F37-8BA09B7C133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136668F-294F-4066-8F37-8BA09B7C1338}"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4C81A76-33E9-43D8-930F-5D67845BA797}" type="datetime1">
              <a:rPr lang="en-US" smtClean="0"/>
              <a:pPr/>
              <a:t>10/16/2020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B.Sc.3 Yr</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BBE693-E61F-48CE-9224-E9BBFAB0186B}" type="datetime1">
              <a:rPr lang="en-US" smtClean="0"/>
              <a:pPr/>
              <a:t>10/16/2020</a:t>
            </a:fld>
            <a:endParaRPr lang="en-US"/>
          </a:p>
        </p:txBody>
      </p:sp>
      <p:sp>
        <p:nvSpPr>
          <p:cNvPr id="5" name="Footer Placeholder 4"/>
          <p:cNvSpPr>
            <a:spLocks noGrp="1"/>
          </p:cNvSpPr>
          <p:nvPr>
            <p:ph type="ftr" sz="quarter" idx="11"/>
          </p:nvPr>
        </p:nvSpPr>
        <p:spPr/>
        <p:txBody>
          <a:bodyPr/>
          <a:lstStyle>
            <a:extLst/>
          </a:lstStyle>
          <a:p>
            <a:r>
              <a:rPr lang="en-US" smtClean="0"/>
              <a:t>B.Sc.3 Yr</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7CB09A-D2FB-486A-BE5B-13361D7DD39C}" type="datetime1">
              <a:rPr lang="en-US" smtClean="0"/>
              <a:pPr/>
              <a:t>10/16/2020</a:t>
            </a:fld>
            <a:endParaRPr lang="en-US"/>
          </a:p>
        </p:txBody>
      </p:sp>
      <p:sp>
        <p:nvSpPr>
          <p:cNvPr id="5" name="Footer Placeholder 4"/>
          <p:cNvSpPr>
            <a:spLocks noGrp="1"/>
          </p:cNvSpPr>
          <p:nvPr>
            <p:ph type="ftr" sz="quarter" idx="11"/>
          </p:nvPr>
        </p:nvSpPr>
        <p:spPr/>
        <p:txBody>
          <a:bodyPr/>
          <a:lstStyle>
            <a:extLst/>
          </a:lstStyle>
          <a:p>
            <a:r>
              <a:rPr lang="en-US" smtClean="0"/>
              <a:t>B.Sc.3 Yr</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C6E7D9-E5BE-4550-9CC2-E7F35A76582D}" type="datetime1">
              <a:rPr lang="en-US" smtClean="0"/>
              <a:pPr/>
              <a:t>10/16/2020</a:t>
            </a:fld>
            <a:endParaRPr lang="en-US"/>
          </a:p>
        </p:txBody>
      </p:sp>
      <p:sp>
        <p:nvSpPr>
          <p:cNvPr id="5" name="Footer Placeholder 4"/>
          <p:cNvSpPr>
            <a:spLocks noGrp="1"/>
          </p:cNvSpPr>
          <p:nvPr>
            <p:ph type="ftr" sz="quarter" idx="11"/>
          </p:nvPr>
        </p:nvSpPr>
        <p:spPr/>
        <p:txBody>
          <a:bodyPr/>
          <a:lstStyle>
            <a:extLst/>
          </a:lstStyle>
          <a:p>
            <a:r>
              <a:rPr lang="en-US" smtClean="0"/>
              <a:t>B.Sc.3 Yr</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E0022FE-C0BD-4D05-A67C-E8090DBC214E}" type="datetime1">
              <a:rPr lang="en-US" smtClean="0"/>
              <a:pPr/>
              <a:t>10/16/2020</a:t>
            </a:fld>
            <a:endParaRPr lang="en-US"/>
          </a:p>
        </p:txBody>
      </p:sp>
      <p:sp>
        <p:nvSpPr>
          <p:cNvPr id="5" name="Footer Placeholder 4"/>
          <p:cNvSpPr>
            <a:spLocks noGrp="1"/>
          </p:cNvSpPr>
          <p:nvPr>
            <p:ph type="ftr" sz="quarter" idx="11"/>
          </p:nvPr>
        </p:nvSpPr>
        <p:spPr/>
        <p:txBody>
          <a:bodyPr/>
          <a:lstStyle>
            <a:extLst/>
          </a:lstStyle>
          <a:p>
            <a:r>
              <a:rPr lang="en-US" smtClean="0"/>
              <a:t>B.Sc.3 Yr</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18B2C1D-96BE-4FF7-9E43-5656C0FAFCD0}" type="datetime1">
              <a:rPr lang="en-US" smtClean="0"/>
              <a:pPr/>
              <a:t>10/16/2020</a:t>
            </a:fld>
            <a:endParaRPr lang="en-US"/>
          </a:p>
        </p:txBody>
      </p:sp>
      <p:sp>
        <p:nvSpPr>
          <p:cNvPr id="6" name="Footer Placeholder 5"/>
          <p:cNvSpPr>
            <a:spLocks noGrp="1"/>
          </p:cNvSpPr>
          <p:nvPr>
            <p:ph type="ftr" sz="quarter" idx="11"/>
          </p:nvPr>
        </p:nvSpPr>
        <p:spPr/>
        <p:txBody>
          <a:bodyPr/>
          <a:lstStyle>
            <a:extLst/>
          </a:lstStyle>
          <a:p>
            <a:r>
              <a:rPr lang="en-US" smtClean="0"/>
              <a:t>B.Sc.3 Yr</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9BDE514-D7A4-44B3-9074-AFF5C6E8B58F}" type="datetime1">
              <a:rPr lang="en-US" smtClean="0"/>
              <a:pPr/>
              <a:t>10/16/2020</a:t>
            </a:fld>
            <a:endParaRPr lang="en-US"/>
          </a:p>
        </p:txBody>
      </p:sp>
      <p:sp>
        <p:nvSpPr>
          <p:cNvPr id="8" name="Footer Placeholder 7"/>
          <p:cNvSpPr>
            <a:spLocks noGrp="1"/>
          </p:cNvSpPr>
          <p:nvPr>
            <p:ph type="ftr" sz="quarter" idx="11"/>
          </p:nvPr>
        </p:nvSpPr>
        <p:spPr/>
        <p:txBody>
          <a:bodyPr/>
          <a:lstStyle>
            <a:extLst/>
          </a:lstStyle>
          <a:p>
            <a:r>
              <a:rPr lang="en-US" smtClean="0"/>
              <a:t>B.Sc.3 Yr</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951DF5C-2BA6-4D13-BBB4-64CD638131AC}" type="datetime1">
              <a:rPr lang="en-US" smtClean="0"/>
              <a:pPr/>
              <a:t>10/16/2020</a:t>
            </a:fld>
            <a:endParaRPr lang="en-US"/>
          </a:p>
        </p:txBody>
      </p:sp>
      <p:sp>
        <p:nvSpPr>
          <p:cNvPr id="4" name="Footer Placeholder 3"/>
          <p:cNvSpPr>
            <a:spLocks noGrp="1"/>
          </p:cNvSpPr>
          <p:nvPr>
            <p:ph type="ftr" sz="quarter" idx="11"/>
          </p:nvPr>
        </p:nvSpPr>
        <p:spPr/>
        <p:txBody>
          <a:bodyPr/>
          <a:lstStyle>
            <a:extLst/>
          </a:lstStyle>
          <a:p>
            <a:r>
              <a:rPr lang="en-US" smtClean="0"/>
              <a:t>B.Sc.3 Yr</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FFD26CF-6215-45F1-BE52-0264AF66C664}" type="datetime1">
              <a:rPr lang="en-US" smtClean="0"/>
              <a:pPr/>
              <a:t>10/16/2020</a:t>
            </a:fld>
            <a:endParaRPr lang="en-US"/>
          </a:p>
        </p:txBody>
      </p:sp>
      <p:sp>
        <p:nvSpPr>
          <p:cNvPr id="3" name="Footer Placeholder 2"/>
          <p:cNvSpPr>
            <a:spLocks noGrp="1"/>
          </p:cNvSpPr>
          <p:nvPr>
            <p:ph type="ftr" sz="quarter" idx="11"/>
          </p:nvPr>
        </p:nvSpPr>
        <p:spPr/>
        <p:txBody>
          <a:bodyPr/>
          <a:lstStyle>
            <a:extLst/>
          </a:lstStyle>
          <a:p>
            <a:r>
              <a:rPr lang="en-US" smtClean="0"/>
              <a:t>B.Sc.3 Yr</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A1F1ABB-4FDE-42EC-9B4E-8B27F441C92B}" type="datetime1">
              <a:rPr lang="en-US" smtClean="0"/>
              <a:pPr/>
              <a:t>10/16/2020</a:t>
            </a:fld>
            <a:endParaRPr lang="en-US"/>
          </a:p>
        </p:txBody>
      </p:sp>
      <p:sp>
        <p:nvSpPr>
          <p:cNvPr id="6" name="Footer Placeholder 5"/>
          <p:cNvSpPr>
            <a:spLocks noGrp="1"/>
          </p:cNvSpPr>
          <p:nvPr>
            <p:ph type="ftr" sz="quarter" idx="11"/>
          </p:nvPr>
        </p:nvSpPr>
        <p:spPr/>
        <p:txBody>
          <a:bodyPr/>
          <a:lstStyle>
            <a:extLst/>
          </a:lstStyle>
          <a:p>
            <a:r>
              <a:rPr lang="en-US" smtClean="0"/>
              <a:t>B.Sc.3 Yr</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9A3FDB0-F82B-4A23-834C-8B8C0D228709}" type="datetime1">
              <a:rPr lang="en-US" smtClean="0"/>
              <a:pPr/>
              <a:t>10/16/2020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B.Sc.3 Yr</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C7DF400-265C-4B61-8E9F-A2E932C86B9A}" type="datetime1">
              <a:rPr lang="en-US" smtClean="0"/>
              <a:pPr/>
              <a:t>10/16/2020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B.Sc.3 Yr</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828800"/>
          </a:xfrm>
        </p:spPr>
        <p:txBody>
          <a:bodyPr>
            <a:noAutofit/>
          </a:bodyPr>
          <a:lstStyle/>
          <a:p>
            <a:r>
              <a:rPr lang="en-US" dirty="0" smtClean="0">
                <a:solidFill>
                  <a:srgbClr val="7030A0"/>
                </a:solidFill>
                <a:effectLst>
                  <a:outerShdw blurRad="38100" dist="38100" dir="2700000" algn="tl">
                    <a:srgbClr val="000000">
                      <a:alpha val="43137"/>
                    </a:srgbClr>
                  </a:outerShdw>
                </a:effectLst>
              </a:rPr>
              <a:t>INTRODUCTION TO MINERAL EXPLORATION</a:t>
            </a:r>
            <a:endParaRPr lang="en-US" dirty="0">
              <a:solidFill>
                <a:srgbClr val="7030A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371600" y="4419600"/>
            <a:ext cx="6400800" cy="1905000"/>
          </a:xfrm>
        </p:spPr>
        <p:txBody>
          <a:bodyPr>
            <a:normAutofit fontScale="92500"/>
          </a:bodyPr>
          <a:lstStyle/>
          <a:p>
            <a:pPr>
              <a:lnSpc>
                <a:spcPct val="90000"/>
              </a:lnSpc>
              <a:defRPr/>
            </a:pPr>
            <a:r>
              <a:rPr lang="en-US" sz="3000" dirty="0" err="1" smtClean="0">
                <a:solidFill>
                  <a:schemeClr val="accent6">
                    <a:lumMod val="75000"/>
                  </a:schemeClr>
                </a:solidFill>
                <a:latin typeface="Arial" pitchFamily="34" charset="0"/>
                <a:cs typeface="Arial" pitchFamily="34" charset="0"/>
              </a:rPr>
              <a:t>Rajnikant</a:t>
            </a:r>
            <a:r>
              <a:rPr lang="en-US" sz="3000" dirty="0" smtClean="0">
                <a:solidFill>
                  <a:schemeClr val="accent6">
                    <a:lumMod val="75000"/>
                  </a:schemeClr>
                </a:solidFill>
                <a:latin typeface="Arial" pitchFamily="34" charset="0"/>
                <a:cs typeface="Arial" pitchFamily="34" charset="0"/>
              </a:rPr>
              <a:t> </a:t>
            </a:r>
            <a:r>
              <a:rPr lang="en-US" sz="3000" dirty="0" err="1" smtClean="0">
                <a:solidFill>
                  <a:schemeClr val="accent6">
                    <a:lumMod val="75000"/>
                  </a:schemeClr>
                </a:solidFill>
                <a:latin typeface="Arial" pitchFamily="34" charset="0"/>
                <a:cs typeface="Arial" pitchFamily="34" charset="0"/>
              </a:rPr>
              <a:t>Patidar</a:t>
            </a:r>
            <a:endParaRPr lang="en-US" sz="3000" dirty="0" smtClean="0">
              <a:solidFill>
                <a:schemeClr val="accent6">
                  <a:lumMod val="75000"/>
                </a:schemeClr>
              </a:solidFill>
              <a:latin typeface="Arial" pitchFamily="34" charset="0"/>
              <a:cs typeface="Arial" pitchFamily="34" charset="0"/>
            </a:endParaRPr>
          </a:p>
          <a:p>
            <a:pPr>
              <a:lnSpc>
                <a:spcPct val="90000"/>
              </a:lnSpc>
              <a:defRPr/>
            </a:pPr>
            <a:r>
              <a:rPr lang="en-US" sz="3000" dirty="0" smtClean="0">
                <a:solidFill>
                  <a:schemeClr val="accent6">
                    <a:lumMod val="75000"/>
                  </a:schemeClr>
                </a:solidFill>
                <a:latin typeface="Arial" pitchFamily="34" charset="0"/>
                <a:cs typeface="Arial" pitchFamily="34" charset="0"/>
              </a:rPr>
              <a:t>Department of Geology, M.L. </a:t>
            </a:r>
            <a:r>
              <a:rPr lang="en-US" sz="3000" dirty="0" err="1" smtClean="0">
                <a:solidFill>
                  <a:schemeClr val="accent6">
                    <a:lumMod val="75000"/>
                  </a:schemeClr>
                </a:solidFill>
                <a:latin typeface="Arial" pitchFamily="34" charset="0"/>
                <a:cs typeface="Arial" pitchFamily="34" charset="0"/>
              </a:rPr>
              <a:t>Sukhadia</a:t>
            </a:r>
            <a:r>
              <a:rPr lang="en-US" sz="3000" dirty="0" smtClean="0">
                <a:solidFill>
                  <a:schemeClr val="accent6">
                    <a:lumMod val="75000"/>
                  </a:schemeClr>
                </a:solidFill>
                <a:latin typeface="Arial" pitchFamily="34" charset="0"/>
                <a:cs typeface="Arial" pitchFamily="34" charset="0"/>
              </a:rPr>
              <a:t> University, Udaipur – 313002</a:t>
            </a:r>
          </a:p>
          <a:p>
            <a:pPr>
              <a:lnSpc>
                <a:spcPct val="90000"/>
              </a:lnSpc>
              <a:defRPr/>
            </a:pPr>
            <a:r>
              <a:rPr lang="en-US" dirty="0" smtClean="0">
                <a:solidFill>
                  <a:srgbClr val="7030A0"/>
                </a:solidFill>
                <a:latin typeface="Arial" pitchFamily="34" charset="0"/>
                <a:cs typeface="Arial" pitchFamily="34" charset="0"/>
              </a:rPr>
              <a:t>Email: rajnikantpatidar7@gmail.com</a:t>
            </a:r>
          </a:p>
          <a:p>
            <a:endParaRPr lang="en-US" dirty="0">
              <a:solidFill>
                <a:srgbClr val="7030A0"/>
              </a:solidFill>
            </a:endParaRPr>
          </a:p>
        </p:txBody>
      </p:sp>
      <p:sp>
        <p:nvSpPr>
          <p:cNvPr id="5" name="Footer Placeholder 4"/>
          <p:cNvSpPr>
            <a:spLocks noGrp="1"/>
          </p:cNvSpPr>
          <p:nvPr>
            <p:ph type="ftr" sz="quarter" idx="11"/>
          </p:nvPr>
        </p:nvSpPr>
        <p:spPr/>
        <p:txBody>
          <a:bodyPr/>
          <a:lstStyle/>
          <a:p>
            <a:r>
              <a:rPr lang="en-US" dirty="0" smtClean="0">
                <a:solidFill>
                  <a:srgbClr val="C00000"/>
                </a:solidFill>
              </a:rPr>
              <a:t>B.Sc.3 Yr</a:t>
            </a:r>
            <a:endParaRPr lang="en-US" dirty="0">
              <a:solidFill>
                <a:srgbClr val="C0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C00000"/>
                </a:solidFill>
              </a:rPr>
              <a:pPr/>
              <a:t>1</a:t>
            </a:fld>
            <a:endParaRPr lang="en-US" dirty="0">
              <a:solidFill>
                <a:srgbClr val="C00000"/>
              </a:solidFill>
            </a:endParaRPr>
          </a:p>
        </p:txBody>
      </p:sp>
      <p:pic>
        <p:nvPicPr>
          <p:cNvPr id="7" name="Picture 6" descr="G:\cv.png"/>
          <p:cNvPicPr>
            <a:picLocks noChangeAspect="1" noChangeArrowheads="1"/>
          </p:cNvPicPr>
          <p:nvPr/>
        </p:nvPicPr>
        <p:blipFill>
          <a:blip r:embed="rId2" cstate="print"/>
          <a:srcRect/>
          <a:stretch>
            <a:fillRect/>
          </a:stretch>
        </p:blipFill>
        <p:spPr bwMode="auto">
          <a:xfrm>
            <a:off x="3276600" y="1905000"/>
            <a:ext cx="2590800" cy="2438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1"/>
            <a:ext cx="7467600" cy="5562599"/>
          </a:xfrm>
        </p:spPr>
        <p:txBody>
          <a:bodyPr>
            <a:noAutofit/>
          </a:bodyPr>
          <a:lstStyle/>
          <a:p>
            <a:r>
              <a:rPr lang="en-US" sz="2000" dirty="0" smtClean="0">
                <a:latin typeface="Times New Roman" pitchFamily="18" charset="0"/>
                <a:cs typeface="Times New Roman" pitchFamily="18" charset="0"/>
              </a:rPr>
              <a:t>Reconnaissance is grassroots exploration for identifying the existence of mineral potential or initial targets on a regional scale.</a:t>
            </a:r>
          </a:p>
          <a:p>
            <a:pPr>
              <a:buNone/>
            </a:pP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Preparations at this stage include literature survey, acquisition of geophysical data, if any, synthesis of all available data and concepts, and obtaining permission (reconnaissance license/permit [RP]) from the state/provincial/territorial government</a:t>
            </a:r>
          </a:p>
          <a:p>
            <a:pPr>
              <a:buNone/>
            </a:pP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Activities incorporate remote sensing, airborne and ground geophysical survey, regional geological overview, map checking/mapping on 1:250,000 and 1:50,000 scales, geochemical survey by chip/grab sampling of rocks and weathered profiles, broad geomorphology and drainage, pitting, and trenching to expose mineralized zones at ideal locations, and limited scouting/reverse circulation/diamond drilling to identify the possible existence/extent of mineralization.</a:t>
            </a:r>
            <a:endParaRPr lang="en-US" sz="20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
        <p:nvSpPr>
          <p:cNvPr id="2" name="Title 1"/>
          <p:cNvSpPr>
            <a:spLocks noGrp="1"/>
          </p:cNvSpPr>
          <p:nvPr>
            <p:ph type="title"/>
          </p:nvPr>
        </p:nvSpPr>
        <p:spPr/>
        <p:txBody>
          <a:bodyPr>
            <a:normAutofit fontScale="90000"/>
          </a:bodyPr>
          <a:lstStyle/>
          <a:p>
            <a:pPr algn="l"/>
            <a:r>
              <a:rPr lang="en-US" dirty="0" smtClean="0">
                <a:solidFill>
                  <a:srgbClr val="C00000"/>
                </a:solidFill>
                <a:effectLst>
                  <a:outerShdw blurRad="38100" dist="38100" dir="2700000" algn="tl">
                    <a:srgbClr val="000000">
                      <a:alpha val="43137"/>
                    </a:srgbClr>
                  </a:outerShdw>
                </a:effectLst>
              </a:rPr>
              <a:t>Reconnaissance (G4)</a:t>
            </a:r>
            <a:r>
              <a:rPr lang="en-US" dirty="0" smtClean="0">
                <a:solidFill>
                  <a:srgbClr val="C00000"/>
                </a:solidFill>
              </a:rPr>
              <a:t/>
            </a:r>
            <a:br>
              <a:rPr lang="en-US" dirty="0" smtClean="0">
                <a:solidFill>
                  <a:srgbClr val="C00000"/>
                </a:solidFill>
              </a:rPr>
            </a:br>
            <a:endParaRPr lang="en-US" dirty="0">
              <a:solidFill>
                <a:srgbClr val="C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Petrographic and </a:t>
            </a:r>
            <a:r>
              <a:rPr lang="en-US" dirty="0" err="1" smtClean="0"/>
              <a:t>mineragraphic</a:t>
            </a:r>
            <a:r>
              <a:rPr lang="en-US" dirty="0" smtClean="0"/>
              <a:t> studies will help to determine principal host and country rocks and mineral assemblages. </a:t>
            </a:r>
          </a:p>
          <a:p>
            <a:r>
              <a:rPr lang="en-US" dirty="0" smtClean="0"/>
              <a:t>The prime objective is to study the entire area under leasehold within a stipulated timeframe, and to identify probable mineralized areas (targets) worthy of further investigation. </a:t>
            </a:r>
          </a:p>
          <a:p>
            <a:r>
              <a:rPr lang="en-US" dirty="0" smtClean="0"/>
              <a:t>The targets are ranked based on geological evidence suggestive of further investigation toward deposit identification. </a:t>
            </a:r>
          </a:p>
          <a:p>
            <a:r>
              <a:rPr lang="en-US" dirty="0" smtClean="0"/>
              <a:t>Finally, the initial leasehold area is thus substantially reduced to smaller units. </a:t>
            </a:r>
          </a:p>
          <a:p>
            <a:r>
              <a:rPr lang="en-US" dirty="0" smtClean="0"/>
              <a:t>Estimates are preliminary resource status (G4). This focuses concentration on the maximum exploration efforts to the target area in the next stage.</a:t>
            </a:r>
          </a:p>
          <a:p>
            <a:r>
              <a:rPr lang="en-US" dirty="0" smtClean="0"/>
              <a:t> The total area and duration permissible for RP vary between states and countries.</a:t>
            </a:r>
            <a:endParaRPr lang="en-US" dirty="0"/>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
        <p:nvSpPr>
          <p:cNvPr id="2" name="Title 1"/>
          <p:cNvSpPr>
            <a:spLocks noGrp="1"/>
          </p:cNvSpPr>
          <p:nvPr>
            <p:ph type="title"/>
          </p:nvPr>
        </p:nvSpPr>
        <p:spPr/>
        <p:txBody>
          <a:bodyPr/>
          <a:lstStyle/>
          <a:p>
            <a:pPr algn="l"/>
            <a:r>
              <a:rPr lang="en-US" dirty="0" smtClean="0">
                <a:solidFill>
                  <a:srgbClr val="C00000"/>
                </a:solidFill>
                <a:effectLst>
                  <a:outerShdw blurRad="38100" dist="38100" dir="2700000" algn="tl">
                    <a:srgbClr val="000000">
                      <a:alpha val="43137"/>
                    </a:srgbClr>
                  </a:outerShdw>
                </a:effectLst>
              </a:rPr>
              <a:t>Continue………</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148072"/>
          </a:xfrm>
        </p:spPr>
        <p:txBody>
          <a:bodyPr>
            <a:normAutofit fontScale="62500" lnSpcReduction="20000"/>
          </a:bodyPr>
          <a:lstStyle/>
          <a:p>
            <a:r>
              <a:rPr lang="en-US" dirty="0" smtClean="0"/>
              <a:t>Large area prospecting, a blend of reconnaissance (G4) and prospecting license (G3), is initiated in some countries</a:t>
            </a:r>
            <a:r>
              <a:rPr lang="en-US" dirty="0" smtClean="0"/>
              <a:t>.</a:t>
            </a:r>
          </a:p>
          <a:p>
            <a:endParaRPr lang="en-US" dirty="0" smtClean="0"/>
          </a:p>
          <a:p>
            <a:r>
              <a:rPr lang="en-US" dirty="0" smtClean="0"/>
              <a:t>This combines reconnaissance and prospecting activities, including general and detailed exploration</a:t>
            </a:r>
            <a:r>
              <a:rPr lang="en-US" dirty="0" smtClean="0"/>
              <a:t>.</a:t>
            </a:r>
          </a:p>
          <a:p>
            <a:pPr>
              <a:buNone/>
            </a:pPr>
            <a:r>
              <a:rPr lang="en-US" dirty="0" smtClean="0"/>
              <a:t> </a:t>
            </a:r>
            <a:endParaRPr lang="en-US" dirty="0" smtClean="0"/>
          </a:p>
          <a:p>
            <a:r>
              <a:rPr lang="en-US" dirty="0" smtClean="0"/>
              <a:t>It is the systematic exploration of potential target anomalies after obtaining a large area prospecting license (LAPL) from the state/provincial/territorial government. </a:t>
            </a:r>
            <a:endParaRPr lang="en-US" dirty="0" smtClean="0"/>
          </a:p>
          <a:p>
            <a:endParaRPr lang="en-US" dirty="0" smtClean="0"/>
          </a:p>
          <a:p>
            <a:r>
              <a:rPr lang="en-US" dirty="0" smtClean="0"/>
              <a:t>Activities include detailed geological mapping, rock chip and soil samplings, close-spaced ground geophysics, diamond core drilling on wide-spaced section lines, and resource estimation of inferred or possible categories. Other information like rainfall, climate, availability of infrastructures, and logistic facilities, including health care and environmental implications, are collected. </a:t>
            </a:r>
            <a:endParaRPr lang="en-US" dirty="0" smtClean="0"/>
          </a:p>
          <a:p>
            <a:endParaRPr lang="en-US" dirty="0" smtClean="0"/>
          </a:p>
          <a:p>
            <a:r>
              <a:rPr lang="en-US" dirty="0" smtClean="0"/>
              <a:t>The prime objective is to identify a suitable deposit that will be the target for further definitive exploration. The permissible area and duration will be between reconnaissance and prospecting.</a:t>
            </a:r>
            <a:endParaRPr lang="en-US" dirty="0"/>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
        <p:nvSpPr>
          <p:cNvPr id="2" name="Title 1"/>
          <p:cNvSpPr>
            <a:spLocks noGrp="1"/>
          </p:cNvSpPr>
          <p:nvPr>
            <p:ph type="title"/>
          </p:nvPr>
        </p:nvSpPr>
        <p:spPr/>
        <p:txBody>
          <a:bodyPr/>
          <a:lstStyle/>
          <a:p>
            <a:pPr algn="l"/>
            <a:r>
              <a:rPr lang="en-US" dirty="0" smtClean="0">
                <a:solidFill>
                  <a:srgbClr val="C00000"/>
                </a:solidFill>
                <a:effectLst>
                  <a:outerShdw blurRad="38100" dist="38100" dir="2700000" algn="tl">
                    <a:srgbClr val="000000">
                      <a:alpha val="43137"/>
                    </a:srgbClr>
                  </a:outerShdw>
                </a:effectLst>
              </a:rPr>
              <a:t>Large Area Prospecting (G4/G3)</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6172200"/>
          </a:xfrm>
        </p:spPr>
        <p:txBody>
          <a:bodyPr>
            <a:noAutofit/>
          </a:bodyPr>
          <a:lstStyle/>
          <a:p>
            <a:r>
              <a:rPr lang="en-US" sz="2000" dirty="0" smtClean="0"/>
              <a:t>“Prospecting” is the systematic process of searching promising mineral targets identified during Reconnaissance</a:t>
            </a:r>
            <a:r>
              <a:rPr lang="en-US" sz="2000" dirty="0" smtClean="0"/>
              <a:t>.</a:t>
            </a:r>
          </a:p>
          <a:p>
            <a:endParaRPr lang="en-US" sz="2000" dirty="0" smtClean="0"/>
          </a:p>
          <a:p>
            <a:r>
              <a:rPr lang="en-US" sz="2000" dirty="0" smtClean="0"/>
              <a:t> </a:t>
            </a:r>
            <a:r>
              <a:rPr lang="en-US" sz="2000" dirty="0" smtClean="0"/>
              <a:t>The objective is more definitive exploration for increasing geological confidence leading to further exploration. </a:t>
            </a:r>
            <a:endParaRPr lang="en-US" sz="2000" dirty="0" smtClean="0"/>
          </a:p>
          <a:p>
            <a:endParaRPr lang="en-US" sz="2000" dirty="0" smtClean="0"/>
          </a:p>
          <a:p>
            <a:r>
              <a:rPr lang="en-US" sz="2000" dirty="0" smtClean="0"/>
              <a:t>The program starts on obtaining PL from State/ Provincial/Territorial Government within the framework of area and duration. </a:t>
            </a:r>
            <a:endParaRPr lang="en-US" sz="2000" dirty="0" smtClean="0"/>
          </a:p>
          <a:p>
            <a:endParaRPr lang="en-US" sz="2000" dirty="0" smtClean="0"/>
          </a:p>
          <a:p>
            <a:r>
              <a:rPr lang="en-US" sz="2000" dirty="0" smtClean="0"/>
              <a:t>PL is granted to conduct prospecting, general exploration and detail exploration. PL shall be deemed to include “LAPL”, unless the context otherwise requires</a:t>
            </a:r>
            <a:r>
              <a:rPr lang="en-US" sz="2000" dirty="0" smtClean="0"/>
              <a:t>.</a:t>
            </a:r>
            <a:endParaRPr lang="en-US" sz="2000" dirty="0" smtClean="0"/>
          </a:p>
          <a:p>
            <a:pPr>
              <a:buNone/>
            </a:pPr>
            <a:endParaRPr lang="en-US" sz="2000" dirty="0"/>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
        <p:nvSpPr>
          <p:cNvPr id="2" name="Title 1"/>
          <p:cNvSpPr>
            <a:spLocks noGrp="1"/>
          </p:cNvSpPr>
          <p:nvPr>
            <p:ph type="title"/>
          </p:nvPr>
        </p:nvSpPr>
        <p:spPr>
          <a:xfrm>
            <a:off x="0" y="0"/>
            <a:ext cx="8686800" cy="685800"/>
          </a:xfrm>
        </p:spPr>
        <p:txBody>
          <a:bodyPr>
            <a:normAutofit fontScale="90000"/>
          </a:bodyPr>
          <a:lstStyle/>
          <a:p>
            <a:pPr algn="l"/>
            <a:r>
              <a:rPr lang="en-US" dirty="0" smtClean="0">
                <a:solidFill>
                  <a:srgbClr val="C00000"/>
                </a:solidFill>
              </a:rPr>
              <a:t>Prospecting</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486400"/>
          </a:xfrm>
        </p:spPr>
        <p:txBody>
          <a:bodyPr>
            <a:normAutofit/>
          </a:bodyPr>
          <a:lstStyle/>
          <a:p>
            <a:r>
              <a:rPr lang="en-US" sz="2200" dirty="0" smtClean="0"/>
              <a:t>The activities include mapping on 1:50,000- 1:25,000 scale, linking maps with Universal Transversal Mercator (UTM), </a:t>
            </a:r>
            <a:r>
              <a:rPr lang="en-US" sz="2200" dirty="0" err="1" smtClean="0"/>
              <a:t>lithology</a:t>
            </a:r>
            <a:r>
              <a:rPr lang="en-US" sz="2200" dirty="0" smtClean="0"/>
              <a:t>, structure, surface signature, analysis of history of mining, if exists, ground geophysics, geochemical orientation survey, sampling of rock/soil/ debris of background and anomaly area, pitting/trenching, Reverse Circulation (RC) and diamond drilling at 100- 1000 m section at one level depending on mineral type, core sampling, </a:t>
            </a:r>
            <a:r>
              <a:rPr lang="en-US" sz="2200" dirty="0" err="1" smtClean="0"/>
              <a:t>petrographic</a:t>
            </a:r>
            <a:r>
              <a:rPr lang="en-US" sz="2200" dirty="0" smtClean="0"/>
              <a:t> and </a:t>
            </a:r>
            <a:r>
              <a:rPr lang="en-US" sz="2200" dirty="0" err="1" smtClean="0"/>
              <a:t>mineragraphic</a:t>
            </a:r>
            <a:r>
              <a:rPr lang="en-US" sz="2200" dirty="0" smtClean="0"/>
              <a:t> studies, borehole geophysical logging and baseline environment. </a:t>
            </a:r>
            <a:endParaRPr lang="en-US" sz="2200" dirty="0" smtClean="0"/>
          </a:p>
          <a:p>
            <a:endParaRPr lang="en-US" sz="2200" dirty="0" smtClean="0"/>
          </a:p>
          <a:p>
            <a:r>
              <a:rPr lang="en-US" sz="2200" dirty="0" smtClean="0"/>
              <a:t>Estimates of quantities are inferred, based on interpretation of geological, geophysical and geochemical results</a:t>
            </a:r>
          </a:p>
          <a:p>
            <a:endParaRPr lang="en-US" dirty="0"/>
          </a:p>
        </p:txBody>
      </p:sp>
      <p:sp>
        <p:nvSpPr>
          <p:cNvPr id="3" name="Footer Placeholder 2"/>
          <p:cNvSpPr>
            <a:spLocks noGrp="1"/>
          </p:cNvSpPr>
          <p:nvPr>
            <p:ph type="ftr" sz="quarter" idx="11"/>
          </p:nvPr>
        </p:nvSpPr>
        <p:spPr/>
        <p:txBody>
          <a:bodyPr/>
          <a:lstStyle/>
          <a:p>
            <a:r>
              <a:rPr lang="en-US" smtClean="0"/>
              <a:t>B.Sc.3 Yr</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Title 4"/>
          <p:cNvSpPr>
            <a:spLocks noGrp="1"/>
          </p:cNvSpPr>
          <p:nvPr>
            <p:ph type="title"/>
          </p:nvPr>
        </p:nvSpPr>
        <p:spPr>
          <a:xfrm>
            <a:off x="0" y="0"/>
            <a:ext cx="9144000" cy="838200"/>
          </a:xfrm>
        </p:spPr>
        <p:txBody>
          <a:bodyPr/>
          <a:lstStyle/>
          <a:p>
            <a:r>
              <a:rPr lang="en-US" dirty="0" smtClean="0">
                <a:solidFill>
                  <a:srgbClr val="C00000"/>
                </a:solidFill>
              </a:rPr>
              <a:t>Continue…..</a:t>
            </a:r>
            <a:endParaRPr lang="en-US" dirty="0">
              <a:solidFill>
                <a:srgbClr val="C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334000"/>
          </a:xfrm>
        </p:spPr>
        <p:txBody>
          <a:bodyPr>
            <a:normAutofit fontScale="70000" lnSpcReduction="20000"/>
          </a:bodyPr>
          <a:lstStyle/>
          <a:p>
            <a:r>
              <a:rPr lang="en-US" dirty="0" smtClean="0"/>
              <a:t>“General exploration” is the initial delineation of an identified deposit. </a:t>
            </a:r>
            <a:endParaRPr lang="en-US" dirty="0" smtClean="0"/>
          </a:p>
          <a:p>
            <a:endParaRPr lang="en-US" dirty="0" smtClean="0"/>
          </a:p>
          <a:p>
            <a:pPr algn="just"/>
            <a:r>
              <a:rPr lang="en-US" dirty="0" smtClean="0"/>
              <a:t>Methods include mapping on 1:25,000, 1:5000 or larger scale, for narrowing down the drill interval along strike (100-400 m) and depth (50-100 m), detail sampling and analysis for primary and secondary Commodities, value-added trace and deleterious penalty elements, ~10% check sampling and analysis for Quality </a:t>
            </a:r>
            <a:r>
              <a:rPr lang="en-US" dirty="0" smtClean="0"/>
              <a:t>Assurance/Quality </a:t>
            </a:r>
            <a:r>
              <a:rPr lang="en-US" dirty="0" smtClean="0"/>
              <a:t>Control (QA/QC), borehole geophysical survey, bulk sampling for laboratory and bench scale beneficiation tests and recoveries and collection of geo environmental baseline parameters </a:t>
            </a:r>
            <a:endParaRPr lang="en-US" dirty="0" smtClean="0"/>
          </a:p>
          <a:p>
            <a:pPr>
              <a:buNone/>
            </a:pPr>
            <a:endParaRPr lang="en-US" dirty="0" smtClean="0"/>
          </a:p>
          <a:p>
            <a:r>
              <a:rPr lang="en-US" dirty="0" smtClean="0"/>
              <a:t>The objective is to establish the major geological features of a deposit, giving a reasonable indication of continuity and providing an estimate of size with high precision, shape, structure and grade. </a:t>
            </a:r>
            <a:endParaRPr lang="en-US" dirty="0" smtClean="0"/>
          </a:p>
          <a:p>
            <a:endParaRPr lang="en-US" dirty="0" smtClean="0"/>
          </a:p>
          <a:p>
            <a:r>
              <a:rPr lang="en-US" dirty="0" smtClean="0"/>
              <a:t>Estimates are in the Indicated and Inferred category. The activity ends with preparation of broad order of economic or “Pre-Feasibility” or “scoping” study.</a:t>
            </a:r>
            <a:endParaRPr lang="en-US" dirty="0"/>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
        <p:nvSpPr>
          <p:cNvPr id="2" name="Title 1"/>
          <p:cNvSpPr>
            <a:spLocks noGrp="1"/>
          </p:cNvSpPr>
          <p:nvPr>
            <p:ph type="title"/>
          </p:nvPr>
        </p:nvSpPr>
        <p:spPr>
          <a:xfrm>
            <a:off x="457200" y="0"/>
            <a:ext cx="8229600" cy="914400"/>
          </a:xfrm>
        </p:spPr>
        <p:txBody>
          <a:bodyPr>
            <a:normAutofit/>
          </a:bodyPr>
          <a:lstStyle/>
          <a:p>
            <a:pPr algn="l"/>
            <a:r>
              <a:rPr lang="en-US" dirty="0" smtClean="0">
                <a:solidFill>
                  <a:srgbClr val="C00000"/>
                </a:solidFill>
              </a:rPr>
              <a:t>General Exploration</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419600"/>
          </a:xfrm>
        </p:spPr>
        <p:txBody>
          <a:bodyPr>
            <a:noAutofit/>
          </a:bodyPr>
          <a:lstStyle/>
          <a:p>
            <a:r>
              <a:rPr lang="en-US" sz="2400" dirty="0" smtClean="0"/>
              <a:t>“Detail exploration” is conducted before the start of mining phase or mine development</a:t>
            </a:r>
            <a:r>
              <a:rPr lang="en-US" sz="2400" dirty="0" smtClean="0"/>
              <a:t>.</a:t>
            </a:r>
          </a:p>
          <a:p>
            <a:endParaRPr lang="en-US" sz="2400" dirty="0" smtClean="0"/>
          </a:p>
          <a:p>
            <a:r>
              <a:rPr lang="en-US" sz="2400" dirty="0" smtClean="0"/>
              <a:t>It involves three-dimensional (3D) delineation to outline firm contacts of the </a:t>
            </a:r>
            <a:r>
              <a:rPr lang="en-US" sz="2400" dirty="0" err="1" smtClean="0"/>
              <a:t>orebody</a:t>
            </a:r>
            <a:r>
              <a:rPr lang="en-US" sz="2400" dirty="0" smtClean="0"/>
              <a:t>, rock quality designation (RQD) for mine stability, planning and preparation of samples for pilot plant metallurgical test work. </a:t>
            </a:r>
            <a:endParaRPr lang="en-US" sz="2400" dirty="0" smtClean="0"/>
          </a:p>
          <a:p>
            <a:endParaRPr lang="en-US" sz="2400" dirty="0" smtClean="0"/>
          </a:p>
          <a:p>
            <a:r>
              <a:rPr lang="en-US" sz="2400" dirty="0" smtClean="0"/>
              <a:t>The works envisaged are mapping at 1:5000, 1:1000 scale, close space diamond drilling (100 50, 50 50 m), borehole geophysics, trial pit in case of surface mining and sub-surface entry with mine development at one or more levels in case of underground mining. </a:t>
            </a:r>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
        <p:nvSpPr>
          <p:cNvPr id="2" name="Title 1"/>
          <p:cNvSpPr>
            <a:spLocks noGrp="1"/>
          </p:cNvSpPr>
          <p:nvPr>
            <p:ph type="title"/>
          </p:nvPr>
        </p:nvSpPr>
        <p:spPr/>
        <p:txBody>
          <a:bodyPr/>
          <a:lstStyle/>
          <a:p>
            <a:pPr algn="l"/>
            <a:r>
              <a:rPr lang="en-US" dirty="0" smtClean="0">
                <a:solidFill>
                  <a:srgbClr val="C00000"/>
                </a:solidFill>
              </a:rPr>
              <a:t>Detail exploration</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4724400"/>
          </a:xfrm>
        </p:spPr>
        <p:txBody>
          <a:bodyPr>
            <a:noAutofit/>
          </a:bodyPr>
          <a:lstStyle/>
          <a:p>
            <a:r>
              <a:rPr lang="en-US" sz="2400" dirty="0" smtClean="0"/>
              <a:t>The sample data are adequate for conducting 3D </a:t>
            </a:r>
            <a:r>
              <a:rPr lang="en-US" sz="2400" dirty="0" err="1" smtClean="0"/>
              <a:t>geostatistical</a:t>
            </a:r>
            <a:r>
              <a:rPr lang="en-US" sz="2400" dirty="0" smtClean="0"/>
              <a:t> </a:t>
            </a:r>
            <a:r>
              <a:rPr lang="en-US" sz="2400" dirty="0" err="1" smtClean="0"/>
              <a:t>orebody</a:t>
            </a:r>
            <a:r>
              <a:rPr lang="en-US" sz="2400" dirty="0" smtClean="0"/>
              <a:t> modeling employing in-house or commercial software for making Due Diligence reports. </a:t>
            </a:r>
          </a:p>
          <a:p>
            <a:r>
              <a:rPr lang="en-US" sz="2400" dirty="0" smtClean="0"/>
              <a:t>The reserves are categorized as Developed, Measured, Indicated and Inferred with high degree of accuracy. </a:t>
            </a:r>
          </a:p>
          <a:p>
            <a:r>
              <a:rPr lang="en-US" sz="2400" dirty="0" smtClean="0"/>
              <a:t>The </a:t>
            </a:r>
            <a:r>
              <a:rPr lang="en-US" sz="2400" dirty="0" smtClean="0"/>
              <a:t>sum total of Developed, Measured and Indicated reserves amounts to 60% of total estimated resources for investment decision and preparation of Bankable Feasibility Study report.</a:t>
            </a:r>
          </a:p>
          <a:p>
            <a:r>
              <a:rPr lang="en-US" sz="2400" dirty="0" smtClean="0"/>
              <a:t> The Mining Lease (ML) is obtained at this stage for the purpose of undertaking mining operations in accordance under the Act for major minerals.</a:t>
            </a:r>
          </a:p>
          <a:p>
            <a:r>
              <a:rPr lang="en-US" sz="2400" dirty="0" smtClean="0"/>
              <a:t> It shall also include quarrying concessions permitting the mining of minor minerals.</a:t>
            </a:r>
          </a:p>
          <a:p>
            <a:pPr>
              <a:buNone/>
            </a:pPr>
            <a:r>
              <a:rPr lang="en-US" sz="2400" dirty="0" smtClean="0"/>
              <a:t> </a:t>
            </a:r>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
        <p:nvSpPr>
          <p:cNvPr id="2" name="Title 1"/>
          <p:cNvSpPr>
            <a:spLocks noGrp="1"/>
          </p:cNvSpPr>
          <p:nvPr>
            <p:ph type="title"/>
          </p:nvPr>
        </p:nvSpPr>
        <p:spPr>
          <a:xfrm>
            <a:off x="0" y="0"/>
            <a:ext cx="8686800" cy="762000"/>
          </a:xfrm>
        </p:spPr>
        <p:txBody>
          <a:bodyPr/>
          <a:lstStyle/>
          <a:p>
            <a:pPr algn="l"/>
            <a:r>
              <a:rPr lang="en-US" dirty="0" smtClean="0">
                <a:solidFill>
                  <a:srgbClr val="C00000"/>
                </a:solidFill>
              </a:rPr>
              <a:t>Continue……..</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sz="2800" dirty="0" smtClean="0"/>
              <a:t>ML is granted by competent authority, i.e. the State/Provincial/Territorial Government with the clearance from Federal Ministry of Mines (MOM), Ministry of Forest and Environment (MOFE) and Bureau of Mines (BM). </a:t>
            </a:r>
            <a:endParaRPr lang="en-US" sz="2800" dirty="0" smtClean="0"/>
          </a:p>
          <a:p>
            <a:endParaRPr lang="en-US" sz="2800" dirty="0" smtClean="0"/>
          </a:p>
          <a:p>
            <a:r>
              <a:rPr lang="en-US" sz="2800" dirty="0" smtClean="0"/>
              <a:t>The </a:t>
            </a:r>
            <a:r>
              <a:rPr lang="en-US" sz="2800" dirty="0" smtClean="0"/>
              <a:t>permissible area under ML will be negligible and may be 1/100th of the Reconnaissance area</a:t>
            </a:r>
            <a:r>
              <a:rPr lang="en-US" sz="2800" dirty="0" smtClean="0"/>
              <a:t>.</a:t>
            </a:r>
          </a:p>
          <a:p>
            <a:endParaRPr lang="en-US" sz="2800" dirty="0" smtClean="0"/>
          </a:p>
          <a:p>
            <a:r>
              <a:rPr lang="en-US" sz="2800" dirty="0" smtClean="0"/>
              <a:t> A total span of ~15-50 or more years, from beginning to closure of the mining, is conceived for project schedule. </a:t>
            </a:r>
            <a:endParaRPr lang="en-US" sz="2800" dirty="0" smtClean="0"/>
          </a:p>
          <a:p>
            <a:endParaRPr lang="en-US" sz="2800" dirty="0" smtClean="0"/>
          </a:p>
          <a:p>
            <a:r>
              <a:rPr lang="en-US" sz="2800" dirty="0" smtClean="0"/>
              <a:t>Conditions change in this time, and it is a combination of founding foresight, steady perseverance and agility in adaptation, which, along with a good measure of statistical providence provide for project success.</a:t>
            </a:r>
          </a:p>
          <a:p>
            <a:endParaRPr lang="en-US" dirty="0"/>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
        <p:nvSpPr>
          <p:cNvPr id="2" name="Title 1"/>
          <p:cNvSpPr>
            <a:spLocks noGrp="1"/>
          </p:cNvSpPr>
          <p:nvPr>
            <p:ph type="title"/>
          </p:nvPr>
        </p:nvSpPr>
        <p:spPr/>
        <p:txBody>
          <a:bodyPr/>
          <a:lstStyle/>
          <a:p>
            <a:pPr algn="l"/>
            <a:r>
              <a:rPr lang="en-US" dirty="0" smtClean="0">
                <a:solidFill>
                  <a:srgbClr val="C00000"/>
                </a:solidFill>
              </a:rPr>
              <a:t>Continue……</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B.Sc.3 Yr</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4" name="Rectangle 3"/>
          <p:cNvSpPr/>
          <p:nvPr/>
        </p:nvSpPr>
        <p:spPr>
          <a:xfrm rot="20558732">
            <a:off x="1670464" y="2775163"/>
            <a:ext cx="5037600" cy="1323439"/>
          </a:xfrm>
          <a:prstGeom prst="rect">
            <a:avLst/>
          </a:prstGeom>
          <a:noFill/>
        </p:spPr>
        <p:txBody>
          <a:bodyPr wrap="square" lIns="91440" tIns="45720" rIns="91440" bIns="45720">
            <a:spAutoFit/>
          </a:bodyPr>
          <a:lstStyle/>
          <a:p>
            <a:pPr algn="ctr"/>
            <a:r>
              <a:rPr lang="en-US" sz="80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Thanks</a:t>
            </a:r>
            <a:endParaRPr lang="en-US" sz="8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400" dirty="0" smtClean="0">
                <a:solidFill>
                  <a:srgbClr val="C00000"/>
                </a:solidFill>
                <a:latin typeface="Times New Roman" pitchFamily="18" charset="0"/>
                <a:cs typeface="Times New Roman" pitchFamily="18" charset="0"/>
              </a:rPr>
              <a:t>Mineral</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“Mineral” is a homogeneous inorganic substance that occurs naturally, usually in crystalline form with a definite chemical composition. It is generally in solid form, the exceptions being mercury, natural water and fossil fuel.</a:t>
            </a:r>
          </a:p>
          <a:p>
            <a:pPr>
              <a:buNone/>
            </a:pPr>
            <a:r>
              <a:rPr lang="en-US" sz="2000" dirty="0" smtClean="0">
                <a:latin typeface="Times New Roman" pitchFamily="18" charset="0"/>
                <a:cs typeface="Times New Roman" pitchFamily="18" charset="0"/>
              </a:rPr>
              <a:t>The common rock-forming minerals (RFM) are quartz (SiO2), orthoclase feldspar (KAlSi3O8), plagioclase feldspar (CaNaAlSi3O8), </a:t>
            </a:r>
            <a:r>
              <a:rPr lang="en-US" sz="2000" dirty="0" err="1" smtClean="0">
                <a:latin typeface="Times New Roman" pitchFamily="18" charset="0"/>
                <a:cs typeface="Times New Roman" pitchFamily="18" charset="0"/>
              </a:rPr>
              <a:t>albite</a:t>
            </a:r>
            <a:r>
              <a:rPr lang="en-US" sz="2000" dirty="0" smtClean="0">
                <a:latin typeface="Times New Roman" pitchFamily="18" charset="0"/>
                <a:cs typeface="Times New Roman" pitchFamily="18" charset="0"/>
              </a:rPr>
              <a:t> (NaAlSi3O8), mica group such as muscovite (H2KAL3 (SiO4)3) and biotite (H2K(</a:t>
            </a:r>
            <a:r>
              <a:rPr lang="en-US" sz="2000" dirty="0" err="1" smtClean="0">
                <a:latin typeface="Times New Roman" pitchFamily="18" charset="0"/>
                <a:cs typeface="Times New Roman" pitchFamily="18" charset="0"/>
              </a:rPr>
              <a:t>MgFe</a:t>
            </a:r>
            <a:r>
              <a:rPr lang="en-US" sz="2000" dirty="0" smtClean="0">
                <a:latin typeface="Times New Roman" pitchFamily="18" charset="0"/>
                <a:cs typeface="Times New Roman" pitchFamily="18" charset="0"/>
              </a:rPr>
              <a:t>)3Al (SiO4)3). </a:t>
            </a:r>
          </a:p>
          <a:p>
            <a:pPr>
              <a:buNone/>
            </a:pPr>
            <a:r>
              <a:rPr lang="en-US" sz="2000" dirty="0" smtClean="0">
                <a:latin typeface="Times New Roman" pitchFamily="18" charset="0"/>
                <a:cs typeface="Times New Roman" pitchFamily="18" charset="0"/>
              </a:rPr>
              <a:t>The common ore-forming</a:t>
            </a:r>
          </a:p>
          <a:p>
            <a:pPr>
              <a:buNone/>
            </a:pPr>
            <a:r>
              <a:rPr lang="en-US" sz="2000" dirty="0" smtClean="0">
                <a:latin typeface="Times New Roman" pitchFamily="18" charset="0"/>
                <a:cs typeface="Times New Roman" pitchFamily="18" charset="0"/>
              </a:rPr>
              <a:t>   minerals (OFM) are hematite (Fe2O3), </a:t>
            </a:r>
            <a:r>
              <a:rPr lang="en-US" sz="2000" dirty="0" err="1" smtClean="0">
                <a:latin typeface="Times New Roman" pitchFamily="18" charset="0"/>
                <a:cs typeface="Times New Roman" pitchFamily="18" charset="0"/>
              </a:rPr>
              <a:t>cassiterite</a:t>
            </a:r>
            <a:r>
              <a:rPr lang="en-US" sz="2000" dirty="0" smtClean="0">
                <a:latin typeface="Times New Roman" pitchFamily="18" charset="0"/>
                <a:cs typeface="Times New Roman" pitchFamily="18" charset="0"/>
              </a:rPr>
              <a:t> (SnO2),chalcopyrite (CuFeS2), </a:t>
            </a:r>
            <a:r>
              <a:rPr lang="en-US" sz="2000" dirty="0" err="1" smtClean="0">
                <a:latin typeface="Times New Roman" pitchFamily="18" charset="0"/>
                <a:cs typeface="Times New Roman" pitchFamily="18" charset="0"/>
              </a:rPr>
              <a:t>sphalerite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ZnS</a:t>
            </a:r>
            <a:r>
              <a:rPr lang="en-US" sz="2000" dirty="0" smtClean="0">
                <a:latin typeface="Times New Roman" pitchFamily="18" charset="0"/>
                <a:cs typeface="Times New Roman" pitchFamily="18" charset="0"/>
              </a:rPr>
              <a:t>), galena (</a:t>
            </a:r>
            <a:r>
              <a:rPr lang="en-US" sz="2000" dirty="0" err="1" smtClean="0">
                <a:latin typeface="Times New Roman" pitchFamily="18" charset="0"/>
                <a:cs typeface="Times New Roman" pitchFamily="18" charset="0"/>
              </a:rPr>
              <a:t>PbS</a:t>
            </a:r>
            <a:r>
              <a:rPr lang="en-US" sz="2000" dirty="0" smtClean="0">
                <a:latin typeface="Times New Roman" pitchFamily="18" charset="0"/>
                <a:cs typeface="Times New Roman" pitchFamily="18" charset="0"/>
              </a:rPr>
              <a:t>),</a:t>
            </a:r>
            <a:r>
              <a:rPr lang="pt-BR" sz="2000" dirty="0" smtClean="0">
                <a:latin typeface="Times New Roman" pitchFamily="18" charset="0"/>
                <a:cs typeface="Times New Roman" pitchFamily="18" charset="0"/>
              </a:rPr>
              <a:t>baryte (BaSO4 2H2O), gypsum (CaSO4), apatite</a:t>
            </a:r>
            <a:r>
              <a:rPr lang="en-US" sz="2000" dirty="0" smtClean="0">
                <a:latin typeface="Times New Roman" pitchFamily="18" charset="0"/>
                <a:cs typeface="Times New Roman" pitchFamily="18" charset="0"/>
              </a:rPr>
              <a:t>(Ca5(PO4)3 (</a:t>
            </a:r>
            <a:r>
              <a:rPr lang="en-US" sz="2000" dirty="0" err="1" smtClean="0">
                <a:latin typeface="Times New Roman" pitchFamily="18" charset="0"/>
                <a:cs typeface="Times New Roman" pitchFamily="18" charset="0"/>
              </a:rPr>
              <a:t>F,Cl,OH</a:t>
            </a:r>
            <a:r>
              <a:rPr lang="en-US" sz="2000" dirty="0" smtClean="0">
                <a:latin typeface="Times New Roman" pitchFamily="18" charset="0"/>
                <a:cs typeface="Times New Roman" pitchFamily="18" charset="0"/>
              </a:rPr>
              <a:t>)), etc.</a:t>
            </a:r>
            <a:endParaRPr lang="en-US" sz="20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dirty="0" smtClean="0">
                <a:solidFill>
                  <a:srgbClr val="C00000"/>
                </a:solidFill>
              </a:rPr>
              <a:t>B.Sc.3 Yr</a:t>
            </a:r>
            <a:endParaRPr lang="en-US" dirty="0">
              <a:solidFill>
                <a:srgbClr val="C0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C00000"/>
                </a:solidFill>
              </a:rPr>
              <a:pPr/>
              <a:t>2</a:t>
            </a:fld>
            <a:endParaRPr lang="en-US" dirty="0">
              <a:solidFill>
                <a:srgbClr val="C00000"/>
              </a:solidFill>
            </a:endParaRPr>
          </a:p>
        </p:txBody>
      </p:sp>
      <p:sp>
        <p:nvSpPr>
          <p:cNvPr id="2" name="Title 1"/>
          <p:cNvSpPr>
            <a:spLocks noGrp="1"/>
          </p:cNvSpPr>
          <p:nvPr>
            <p:ph type="title"/>
          </p:nvPr>
        </p:nvSpPr>
        <p:spPr/>
        <p:txBody>
          <a:bodyPr/>
          <a:lstStyle/>
          <a:p>
            <a:pPr algn="l"/>
            <a:r>
              <a:rPr lang="en-US" dirty="0" smtClean="0">
                <a:solidFill>
                  <a:srgbClr val="C00000"/>
                </a:solidFill>
                <a:effectLst>
                  <a:outerShdw blurRad="38100" dist="38100" dir="2700000" algn="tl">
                    <a:srgbClr val="000000">
                      <a:alpha val="43137"/>
                    </a:srgbClr>
                  </a:outerShdw>
                </a:effectLst>
              </a:rPr>
              <a:t>Definitions</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05400"/>
          </a:xfrm>
        </p:spPr>
        <p:txBody>
          <a:bodyPr>
            <a:noAutofit/>
          </a:bodyPr>
          <a:lstStyle/>
          <a:p>
            <a:r>
              <a:rPr lang="en-US" sz="2000" dirty="0" smtClean="0">
                <a:solidFill>
                  <a:srgbClr val="C00000"/>
                </a:solidFill>
                <a:latin typeface="Times New Roman" pitchFamily="18" charset="0"/>
                <a:cs typeface="Times New Roman" pitchFamily="18" charset="0"/>
              </a:rPr>
              <a:t>Rock:-</a:t>
            </a:r>
            <a:r>
              <a:rPr lang="en-US" sz="2000" dirty="0" smtClean="0">
                <a:latin typeface="Times New Roman" pitchFamily="18" charset="0"/>
                <a:cs typeface="Times New Roman" pitchFamily="18" charset="0"/>
              </a:rPr>
              <a:t>“Rock” is an assemblage of mineral(s) formed under natural process of igneous, sedimentary and metamorphic origin. The common rocks are basalt, granite, quartzite, </a:t>
            </a:r>
            <a:r>
              <a:rPr lang="it-IT" sz="2000" dirty="0" smtClean="0">
                <a:latin typeface="Times New Roman" pitchFamily="18" charset="0"/>
                <a:cs typeface="Times New Roman" pitchFamily="18" charset="0"/>
              </a:rPr>
              <a:t>sandstone, limestone, marble and mica-schist.</a:t>
            </a:r>
          </a:p>
          <a:p>
            <a:endParaRPr lang="it-IT" sz="2000" dirty="0" smtClean="0">
              <a:latin typeface="Times New Roman" pitchFamily="18" charset="0"/>
              <a:cs typeface="Times New Roman" pitchFamily="18" charset="0"/>
            </a:endParaRPr>
          </a:p>
          <a:p>
            <a:r>
              <a:rPr lang="it-IT" sz="2000" dirty="0" smtClean="0">
                <a:solidFill>
                  <a:srgbClr val="C00000"/>
                </a:solidFill>
                <a:latin typeface="Times New Roman" pitchFamily="18" charset="0"/>
                <a:cs typeface="Times New Roman" pitchFamily="18" charset="0"/>
              </a:rPr>
              <a:t>Ore:-</a:t>
            </a:r>
            <a:r>
              <a:rPr lang="en-US" sz="2000" dirty="0" smtClean="0">
                <a:latin typeface="Times New Roman" pitchFamily="18" charset="0"/>
                <a:cs typeface="Times New Roman" pitchFamily="18" charset="0"/>
              </a:rPr>
              <a:t>In the past, the word “ore” was restricted exclusively to naturally occurring material from which one or more types of metal could be mined and extracted at a profit. The economic deposits comprising of industrial minerals, rocks, bulk materials, gemstones and fossil fuel were excluded from ore. The concept has undergone radical changes over the years. The Institution of Mining and Metallurgy, UK, currently defines “Ore as a solid naturally occurring mineral aggregate of economic interest</a:t>
            </a:r>
            <a:r>
              <a:rPr lang="en-US" sz="2000" dirty="0" smtClean="0">
                <a:solidFill>
                  <a:srgbClr val="C00000"/>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from which one or more valuable constituents may be recovered by treatment”. Therefore, ore and </a:t>
            </a:r>
            <a:r>
              <a:rPr lang="en-US" sz="2000" dirty="0" err="1" smtClean="0">
                <a:latin typeface="Times New Roman" pitchFamily="18" charset="0"/>
                <a:cs typeface="Times New Roman" pitchFamily="18" charset="0"/>
              </a:rPr>
              <a:t>orebody</a:t>
            </a:r>
            <a:r>
              <a:rPr lang="en-US" sz="2000" dirty="0" smtClean="0">
                <a:latin typeface="Times New Roman" pitchFamily="18" charset="0"/>
                <a:cs typeface="Times New Roman" pitchFamily="18" charset="0"/>
              </a:rPr>
              <a:t> include metallic deposits, noble metals, industrial minerals, rocks, bulk or aggregate materials, gravel, sand, gemstones, natural water, poly-metallic nodules and mineral fuel from land and ocean bed.</a:t>
            </a:r>
            <a:endParaRPr lang="en-US" sz="2000" dirty="0">
              <a:solidFill>
                <a:srgbClr val="C00000"/>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
        <p:nvSpPr>
          <p:cNvPr id="2" name="Title 1"/>
          <p:cNvSpPr>
            <a:spLocks noGrp="1"/>
          </p:cNvSpPr>
          <p:nvPr>
            <p:ph type="title"/>
          </p:nvPr>
        </p:nvSpPr>
        <p:spPr/>
        <p:txBody>
          <a:bodyPr/>
          <a:lstStyle/>
          <a:p>
            <a:pPr algn="l"/>
            <a:r>
              <a:rPr lang="en-US" dirty="0" smtClean="0">
                <a:solidFill>
                  <a:srgbClr val="C00000"/>
                </a:solidFill>
              </a:rPr>
              <a:t>Definitions………</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None/>
            </a:pPr>
            <a:r>
              <a:rPr lang="en-US" sz="2000" b="1" dirty="0" smtClean="0">
                <a:latin typeface="Times New Roman" pitchFamily="18" charset="0"/>
                <a:cs typeface="Times New Roman" pitchFamily="18" charset="0"/>
              </a:rPr>
              <a:t>The ore can be broadly classified as:</a:t>
            </a:r>
          </a:p>
          <a:p>
            <a:pPr>
              <a:buNone/>
            </a:pPr>
            <a:r>
              <a:rPr lang="fr-FR" sz="1800" b="1" dirty="0" err="1" smtClean="0">
                <a:latin typeface="Times New Roman" pitchFamily="18" charset="0"/>
                <a:cs typeface="Times New Roman" pitchFamily="18" charset="0"/>
              </a:rPr>
              <a:t>Metallic</a:t>
            </a:r>
            <a:r>
              <a:rPr lang="fr-FR" sz="1800" dirty="0" smtClean="0">
                <a:latin typeface="Times New Roman" pitchFamily="18" charset="0"/>
                <a:cs typeface="Times New Roman" pitchFamily="18" charset="0"/>
              </a:rPr>
              <a:t>: Native-Pt, -Au, -Ag, -Cu, chalcopyrite, </a:t>
            </a:r>
            <a:r>
              <a:rPr lang="sv-SE" sz="1800" dirty="0" smtClean="0">
                <a:latin typeface="Times New Roman" pitchFamily="18" charset="0"/>
                <a:cs typeface="Times New Roman" pitchFamily="18" charset="0"/>
              </a:rPr>
              <a:t>sphalerite, galena, hematite, magnetite, pyrite, pyrrhotite,</a:t>
            </a:r>
          </a:p>
          <a:p>
            <a:pPr>
              <a:buNone/>
            </a:pPr>
            <a:r>
              <a:rPr lang="en-US" sz="1800" dirty="0" smtClean="0">
                <a:latin typeface="Times New Roman" pitchFamily="18" charset="0"/>
                <a:cs typeface="Times New Roman" pitchFamily="18" charset="0"/>
              </a:rPr>
              <a:t>bauxite.</a:t>
            </a:r>
          </a:p>
          <a:p>
            <a:pPr>
              <a:buNone/>
            </a:pPr>
            <a:r>
              <a:rPr lang="sv-SE" sz="1800" b="1" dirty="0" smtClean="0">
                <a:latin typeface="Times New Roman" pitchFamily="18" charset="0"/>
                <a:cs typeface="Times New Roman" pitchFamily="18" charset="0"/>
              </a:rPr>
              <a:t>Noble: </a:t>
            </a:r>
            <a:r>
              <a:rPr lang="sv-SE" sz="1800" dirty="0" smtClean="0">
                <a:latin typeface="Times New Roman" pitchFamily="18" charset="0"/>
                <a:cs typeface="Times New Roman" pitchFamily="18" charset="0"/>
              </a:rPr>
              <a:t>Gold, silver, platinum, palladium.</a:t>
            </a:r>
          </a:p>
          <a:p>
            <a:pPr>
              <a:buNone/>
            </a:pPr>
            <a:r>
              <a:rPr lang="en-US" sz="1800" b="1" dirty="0" smtClean="0">
                <a:latin typeface="Times New Roman" pitchFamily="18" charset="0"/>
                <a:cs typeface="Times New Roman" pitchFamily="18" charset="0"/>
              </a:rPr>
              <a:t>Industrial: </a:t>
            </a:r>
            <a:r>
              <a:rPr lang="en-US" sz="1800" dirty="0" smtClean="0">
                <a:latin typeface="Times New Roman" pitchFamily="18" charset="0"/>
                <a:cs typeface="Times New Roman" pitchFamily="18" charset="0"/>
              </a:rPr>
              <a:t>Quartz, garnet, phosphate, asbestos, barite.</a:t>
            </a:r>
          </a:p>
          <a:p>
            <a:pPr>
              <a:buNone/>
            </a:pPr>
            <a:r>
              <a:rPr lang="en-US" sz="1800" b="1" dirty="0" smtClean="0">
                <a:latin typeface="Times New Roman" pitchFamily="18" charset="0"/>
                <a:cs typeface="Times New Roman" pitchFamily="18" charset="0"/>
              </a:rPr>
              <a:t>Gemstones: </a:t>
            </a:r>
            <a:r>
              <a:rPr lang="en-US" sz="1800" dirty="0" smtClean="0">
                <a:latin typeface="Times New Roman" pitchFamily="18" charset="0"/>
                <a:cs typeface="Times New Roman" pitchFamily="18" charset="0"/>
              </a:rPr>
              <a:t>Amethyst, aquamarine, diamond, emerald, garnet, opal, ruby, sapphire, topaz, zircon.</a:t>
            </a:r>
          </a:p>
          <a:p>
            <a:pPr>
              <a:buNone/>
            </a:pPr>
            <a:r>
              <a:rPr lang="en-US" sz="1800" b="1" dirty="0" smtClean="0">
                <a:latin typeface="Times New Roman" pitchFamily="18" charset="0"/>
                <a:cs typeface="Times New Roman" pitchFamily="18" charset="0"/>
              </a:rPr>
              <a:t>Rock: </a:t>
            </a:r>
            <a:r>
              <a:rPr lang="en-US" sz="1800" dirty="0" smtClean="0">
                <a:latin typeface="Times New Roman" pitchFamily="18" charset="0"/>
                <a:cs typeface="Times New Roman" pitchFamily="18" charset="0"/>
              </a:rPr>
              <a:t>Granite, marble, limestone, rock salt.</a:t>
            </a:r>
          </a:p>
          <a:p>
            <a:pPr>
              <a:buNone/>
            </a:pPr>
            <a:r>
              <a:rPr lang="en-US" sz="1800" b="1" dirty="0" smtClean="0">
                <a:latin typeface="Times New Roman" pitchFamily="18" charset="0"/>
                <a:cs typeface="Times New Roman" pitchFamily="18" charset="0"/>
              </a:rPr>
              <a:t>Bulk/aggregate: </a:t>
            </a:r>
            <a:r>
              <a:rPr lang="en-US" sz="1800" dirty="0" smtClean="0">
                <a:latin typeface="Times New Roman" pitchFamily="18" charset="0"/>
                <a:cs typeface="Times New Roman" pitchFamily="18" charset="0"/>
              </a:rPr>
              <a:t>Sand, gravel.</a:t>
            </a:r>
          </a:p>
          <a:p>
            <a:pPr>
              <a:buNone/>
            </a:pPr>
            <a:r>
              <a:rPr lang="en-US" sz="1800" b="1" dirty="0" smtClean="0">
                <a:latin typeface="Times New Roman" pitchFamily="18" charset="0"/>
                <a:cs typeface="Times New Roman" pitchFamily="18" charset="0"/>
              </a:rPr>
              <a:t>Mineral fuel: </a:t>
            </a:r>
            <a:r>
              <a:rPr lang="en-US" sz="1800" dirty="0" smtClean="0">
                <a:latin typeface="Times New Roman" pitchFamily="18" charset="0"/>
                <a:cs typeface="Times New Roman" pitchFamily="18" charset="0"/>
              </a:rPr>
              <a:t>Coal, crude oil, gas.</a:t>
            </a:r>
          </a:p>
          <a:p>
            <a:pPr>
              <a:buNone/>
            </a:pPr>
            <a:r>
              <a:rPr lang="en-US" sz="1800" b="1" dirty="0" smtClean="0">
                <a:latin typeface="Times New Roman" pitchFamily="18" charset="0"/>
                <a:cs typeface="Times New Roman" pitchFamily="18" charset="0"/>
              </a:rPr>
              <a:t>Strategic: </a:t>
            </a:r>
            <a:r>
              <a:rPr lang="en-US" sz="1800" dirty="0" err="1" smtClean="0">
                <a:latin typeface="Times New Roman" pitchFamily="18" charset="0"/>
                <a:cs typeface="Times New Roman" pitchFamily="18" charset="0"/>
              </a:rPr>
              <a:t>Uraninite</a:t>
            </a:r>
            <a:r>
              <a:rPr lang="en-US" sz="1800" dirty="0" smtClean="0">
                <a:latin typeface="Times New Roman" pitchFamily="18" charset="0"/>
                <a:cs typeface="Times New Roman" pitchFamily="18" charset="0"/>
              </a:rPr>
              <a:t>, pitchblende, </a:t>
            </a:r>
            <a:r>
              <a:rPr lang="en-US" sz="1800" dirty="0" err="1" smtClean="0">
                <a:latin typeface="Times New Roman" pitchFamily="18" charset="0"/>
                <a:cs typeface="Times New Roman" pitchFamily="18" charset="0"/>
              </a:rPr>
              <a:t>thorianite</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wolframite</a:t>
            </a:r>
            <a:r>
              <a:rPr lang="en-US" sz="1800" dirty="0" smtClean="0">
                <a:latin typeface="Times New Roman" pitchFamily="18" charset="0"/>
                <a:cs typeface="Times New Roman" pitchFamily="18" charset="0"/>
              </a:rPr>
              <a:t>.</a:t>
            </a:r>
          </a:p>
          <a:p>
            <a:pPr>
              <a:buNone/>
            </a:pPr>
            <a:r>
              <a:rPr lang="en-US" sz="1800" b="1" dirty="0" smtClean="0">
                <a:latin typeface="Times New Roman" pitchFamily="18" charset="0"/>
                <a:cs typeface="Times New Roman" pitchFamily="18" charset="0"/>
              </a:rPr>
              <a:t>Life essential:</a:t>
            </a:r>
            <a:r>
              <a:rPr lang="en-US" sz="1800" dirty="0" smtClean="0">
                <a:latin typeface="Times New Roman" pitchFamily="18" charset="0"/>
                <a:cs typeface="Times New Roman" pitchFamily="18" charset="0"/>
              </a:rPr>
              <a:t> Natural water.</a:t>
            </a:r>
          </a:p>
          <a:p>
            <a:pPr>
              <a:buNone/>
            </a:pPr>
            <a:r>
              <a:rPr lang="en-US" sz="1800" b="1" dirty="0" smtClean="0">
                <a:latin typeface="Times New Roman" pitchFamily="18" charset="0"/>
                <a:cs typeface="Times New Roman" pitchFamily="18" charset="0"/>
              </a:rPr>
              <a:t>Rare earth: </a:t>
            </a:r>
            <a:r>
              <a:rPr lang="en-US" sz="1800" dirty="0" smtClean="0">
                <a:latin typeface="Times New Roman" pitchFamily="18" charset="0"/>
                <a:cs typeface="Times New Roman" pitchFamily="18" charset="0"/>
              </a:rPr>
              <a:t>Lanthanum (La), cerium (</a:t>
            </a:r>
            <a:r>
              <a:rPr lang="en-US" sz="1800" dirty="0" err="1" smtClean="0">
                <a:latin typeface="Times New Roman" pitchFamily="18" charset="0"/>
                <a:cs typeface="Times New Roman" pitchFamily="18" charset="0"/>
              </a:rPr>
              <a:t>Ce</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neodyminum</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 promethium (Pm).</a:t>
            </a:r>
          </a:p>
          <a:p>
            <a:pPr>
              <a:buNone/>
            </a:pPr>
            <a:r>
              <a:rPr lang="en-US" sz="1800" b="1" dirty="0" smtClean="0">
                <a:latin typeface="Times New Roman" pitchFamily="18" charset="0"/>
                <a:cs typeface="Times New Roman" pitchFamily="18" charset="0"/>
              </a:rPr>
              <a:t>Ocean: </a:t>
            </a:r>
            <a:r>
              <a:rPr lang="en-US" sz="1800" dirty="0" smtClean="0">
                <a:latin typeface="Times New Roman" pitchFamily="18" charset="0"/>
                <a:cs typeface="Times New Roman" pitchFamily="18" charset="0"/>
              </a:rPr>
              <a:t>Poly-metallic nodules, coral, common salt, potassium.</a:t>
            </a:r>
            <a:endParaRPr lang="en-US" sz="18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smtClean="0">
                <a:solidFill>
                  <a:srgbClr val="C00000"/>
                </a:solidFill>
              </a:rPr>
              <a:t>B.Sc.3 Yr</a:t>
            </a:r>
            <a:endParaRPr lang="en-US" dirty="0">
              <a:solidFill>
                <a:srgbClr val="C0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C00000"/>
                </a:solidFill>
              </a:rPr>
              <a:pPr/>
              <a:t>4</a:t>
            </a:fld>
            <a:endParaRPr lang="en-US" dirty="0">
              <a:solidFill>
                <a:srgbClr val="C00000"/>
              </a:solidFill>
            </a:endParaRPr>
          </a:p>
        </p:txBody>
      </p:sp>
      <p:sp>
        <p:nvSpPr>
          <p:cNvPr id="2" name="Title 1"/>
          <p:cNvSpPr>
            <a:spLocks noGrp="1"/>
          </p:cNvSpPr>
          <p:nvPr>
            <p:ph type="title"/>
          </p:nvPr>
        </p:nvSpPr>
        <p:spPr/>
        <p:txBody>
          <a:bodyPr/>
          <a:lstStyle/>
          <a:p>
            <a:pPr algn="l"/>
            <a:r>
              <a:rPr lang="en-US" dirty="0" smtClean="0">
                <a:solidFill>
                  <a:srgbClr val="C00000"/>
                </a:solidFill>
                <a:effectLst>
                  <a:outerShdw blurRad="38100" dist="38100" dir="2700000" algn="tl">
                    <a:srgbClr val="000000">
                      <a:alpha val="43137"/>
                    </a:srgbClr>
                  </a:outerShdw>
                </a:effectLst>
              </a:rPr>
              <a:t>Continue…….</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Autofit/>
          </a:bodyPr>
          <a:lstStyle/>
          <a:p>
            <a:pPr>
              <a:buNone/>
            </a:pPr>
            <a:r>
              <a:rPr lang="en-US" sz="2000" dirty="0" smtClean="0">
                <a:solidFill>
                  <a:srgbClr val="C00000"/>
                </a:solidFill>
                <a:latin typeface="Times New Roman" pitchFamily="18" charset="0"/>
                <a:cs typeface="Times New Roman" pitchFamily="18" charset="0"/>
              </a:rPr>
              <a:t>Ore deposit:-</a:t>
            </a:r>
            <a:r>
              <a:rPr lang="en-US" sz="2000" dirty="0" smtClean="0">
                <a:latin typeface="Times New Roman" pitchFamily="18" charset="0"/>
                <a:cs typeface="Times New Roman" pitchFamily="18" charset="0"/>
              </a:rPr>
              <a:t>An ore deposit is a natural concentration of one or more minerals within the host rock. It has a definite shape on economic criteria with finite quantity (</a:t>
            </a:r>
            <a:r>
              <a:rPr lang="en-US" sz="2000" dirty="0" err="1" smtClean="0">
                <a:latin typeface="Times New Roman" pitchFamily="18" charset="0"/>
                <a:cs typeface="Times New Roman" pitchFamily="18" charset="0"/>
              </a:rPr>
              <a:t>tonnes</a:t>
            </a:r>
            <a:r>
              <a:rPr lang="en-US" sz="2000" dirty="0" smtClean="0">
                <a:latin typeface="Times New Roman" pitchFamily="18" charset="0"/>
                <a:cs typeface="Times New Roman" pitchFamily="18" charset="0"/>
              </a:rPr>
              <a:t>) and average quality (grade). The shape varies according to the complex nature of the deposit such as layered, disseminated, veins, folded and deformed. It may be exposed to the surface or hidden below stony barren hills, agricultural soil, </a:t>
            </a:r>
            <a:r>
              <a:rPr lang="en-US" sz="2000" dirty="0" err="1" smtClean="0">
                <a:latin typeface="Times New Roman" pitchFamily="18" charset="0"/>
                <a:cs typeface="Times New Roman" pitchFamily="18" charset="0"/>
              </a:rPr>
              <a:t>sand,river</a:t>
            </a:r>
            <a:r>
              <a:rPr lang="en-US" sz="2000" dirty="0" smtClean="0">
                <a:latin typeface="Times New Roman" pitchFamily="18" charset="0"/>
                <a:cs typeface="Times New Roman" pitchFamily="18" charset="0"/>
              </a:rPr>
              <a:t> and forest.</a:t>
            </a:r>
          </a:p>
          <a:p>
            <a:pPr>
              <a:buNone/>
            </a:pPr>
            <a:r>
              <a:rPr lang="en-US" sz="2000" dirty="0" smtClean="0">
                <a:solidFill>
                  <a:srgbClr val="C00000"/>
                </a:solidFill>
                <a:latin typeface="Times New Roman" pitchFamily="18" charset="0"/>
                <a:cs typeface="Times New Roman" pitchFamily="18" charset="0"/>
              </a:rPr>
              <a:t>Prime Commodity, Associated Commodity and Trace Element:-</a:t>
            </a:r>
          </a:p>
          <a:p>
            <a:pPr>
              <a:buNone/>
            </a:pPr>
            <a:r>
              <a:rPr lang="en-US" sz="2000"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Prime commodity</a:t>
            </a:r>
            <a:r>
              <a:rPr lang="en-US" sz="2000" dirty="0" smtClean="0">
                <a:latin typeface="Times New Roman" pitchFamily="18" charset="0"/>
                <a:cs typeface="Times New Roman" pitchFamily="18" charset="0"/>
              </a:rPr>
              <a:t>” is the principal ore mineral recovered from the mines. </a:t>
            </a:r>
          </a:p>
          <a:p>
            <a:pPr>
              <a:buNone/>
            </a:pPr>
            <a:r>
              <a:rPr lang="en-US" sz="2000"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Associated commodities</a:t>
            </a:r>
            <a:r>
              <a:rPr lang="en-US" sz="2000" dirty="0" smtClean="0">
                <a:latin typeface="Times New Roman" pitchFamily="18" charset="0"/>
                <a:cs typeface="Times New Roman" pitchFamily="18" charset="0"/>
              </a:rPr>
              <a:t>” are the associated minerals recovered as by-products along with the main mineral. </a:t>
            </a:r>
          </a:p>
          <a:p>
            <a:pPr>
              <a:buNone/>
            </a:pPr>
            <a:r>
              <a:rPr lang="en-US" sz="2000" dirty="0" smtClean="0">
                <a:latin typeface="Times New Roman" pitchFamily="18" charset="0"/>
                <a:cs typeface="Times New Roman" pitchFamily="18" charset="0"/>
              </a:rPr>
              <a:t>In general all ore deposits contain number of valuable </a:t>
            </a:r>
            <a:r>
              <a:rPr lang="en-US" sz="2000" b="1" dirty="0" smtClean="0">
                <a:latin typeface="Times New Roman" pitchFamily="18" charset="0"/>
                <a:cs typeface="Times New Roman" pitchFamily="18" charset="0"/>
              </a:rPr>
              <a:t>“trace elements” </a:t>
            </a:r>
            <a:r>
              <a:rPr lang="en-US" sz="2000" dirty="0" smtClean="0">
                <a:latin typeface="Times New Roman" pitchFamily="18" charset="0"/>
                <a:cs typeface="Times New Roman" pitchFamily="18" charset="0"/>
              </a:rPr>
              <a:t>that can be recovered during processing of ore.</a:t>
            </a:r>
          </a:p>
          <a:p>
            <a:pPr>
              <a:buNone/>
            </a:pPr>
            <a:r>
              <a:rPr lang="en-US" sz="2000" b="1" dirty="0" smtClean="0">
                <a:latin typeface="Times New Roman" pitchFamily="18" charset="0"/>
                <a:cs typeface="Times New Roman" pitchFamily="18" charset="0"/>
              </a:rPr>
              <a:t>Example</a:t>
            </a:r>
            <a:r>
              <a:rPr lang="en-US" sz="2000" dirty="0" smtClean="0">
                <a:latin typeface="Times New Roman" pitchFamily="18" charset="0"/>
                <a:cs typeface="Times New Roman" pitchFamily="18" charset="0"/>
              </a:rPr>
              <a:t>-The prime commodity of a </a:t>
            </a:r>
            <a:r>
              <a:rPr lang="en-US" sz="2000" dirty="0" err="1" smtClean="0">
                <a:latin typeface="Times New Roman" pitchFamily="18" charset="0"/>
                <a:cs typeface="Times New Roman" pitchFamily="18" charset="0"/>
              </a:rPr>
              <a:t>zinclead</a:t>
            </a:r>
            <a:r>
              <a:rPr lang="en-US" sz="2000" dirty="0" smtClean="0">
                <a:latin typeface="Times New Roman" pitchFamily="18" charset="0"/>
                <a:cs typeface="Times New Roman" pitchFamily="18" charset="0"/>
              </a:rPr>
              <a:t>-copper-silver mine is zinc, and the associated commodities are lead and copper. The expected value-added trace elements are cadmium, silver, cobalt and gold.</a:t>
            </a:r>
          </a:p>
          <a:p>
            <a:pPr>
              <a:buNone/>
            </a:pPr>
            <a:endParaRPr lang="en-US" sz="18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smtClean="0">
                <a:solidFill>
                  <a:srgbClr val="C00000"/>
                </a:solidFill>
              </a:rPr>
              <a:t>B.Sc.3 Yr</a:t>
            </a:r>
            <a:endParaRPr lang="en-US" dirty="0">
              <a:solidFill>
                <a:srgbClr val="C0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C00000"/>
                </a:solidFill>
              </a:rPr>
              <a:pPr/>
              <a:t>5</a:t>
            </a:fld>
            <a:endParaRPr lang="en-US" dirty="0">
              <a:solidFill>
                <a:srgbClr val="C00000"/>
              </a:solidFill>
            </a:endParaRPr>
          </a:p>
        </p:txBody>
      </p:sp>
      <p:sp>
        <p:nvSpPr>
          <p:cNvPr id="2" name="Title 1"/>
          <p:cNvSpPr>
            <a:spLocks noGrp="1"/>
          </p:cNvSpPr>
          <p:nvPr>
            <p:ph type="title"/>
          </p:nvPr>
        </p:nvSpPr>
        <p:spPr/>
        <p:txBody>
          <a:bodyPr/>
          <a:lstStyle/>
          <a:p>
            <a:pPr algn="l"/>
            <a:r>
              <a:rPr lang="en-US" dirty="0" smtClean="0">
                <a:solidFill>
                  <a:srgbClr val="C00000"/>
                </a:solidFill>
                <a:effectLst>
                  <a:outerShdw blurRad="38100" dist="38100" dir="2700000" algn="tl">
                    <a:srgbClr val="000000">
                      <a:alpha val="43137"/>
                    </a:srgbClr>
                  </a:outerShdw>
                </a:effectLst>
              </a:rPr>
              <a:t>Definitions………</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buNone/>
            </a:pPr>
            <a:r>
              <a:rPr lang="en-US" sz="2900" dirty="0" err="1" smtClean="0">
                <a:solidFill>
                  <a:srgbClr val="C00000"/>
                </a:solidFill>
                <a:latin typeface="Times New Roman" pitchFamily="18" charset="0"/>
                <a:cs typeface="Times New Roman" pitchFamily="18" charset="0"/>
              </a:rPr>
              <a:t>Protore</a:t>
            </a:r>
            <a:r>
              <a:rPr lang="en-US" sz="2900" dirty="0" smtClean="0">
                <a:solidFill>
                  <a:srgbClr val="C00000"/>
                </a:solidFill>
                <a:latin typeface="Times New Roman" pitchFamily="18" charset="0"/>
                <a:cs typeface="Times New Roman" pitchFamily="18" charset="0"/>
              </a:rPr>
              <a:t>:-</a:t>
            </a:r>
          </a:p>
          <a:p>
            <a:pPr>
              <a:buNone/>
            </a:pP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Protore</a:t>
            </a:r>
            <a:r>
              <a:rPr lang="en-US" sz="2400" dirty="0" smtClean="0">
                <a:latin typeface="Times New Roman" pitchFamily="18" charset="0"/>
                <a:cs typeface="Times New Roman" pitchFamily="18" charset="0"/>
              </a:rPr>
              <a:t>” is an altered rock mass or primary mineral deposit having uneconomic concentration of minerals. It may be further enriched by natural processes to form </a:t>
            </a:r>
            <a:r>
              <a:rPr lang="en-US" sz="2400" dirty="0" err="1" smtClean="0">
                <a:latin typeface="Times New Roman" pitchFamily="18" charset="0"/>
                <a:cs typeface="Times New Roman" pitchFamily="18" charset="0"/>
              </a:rPr>
              <a:t>ore.These</a:t>
            </a:r>
            <a:r>
              <a:rPr lang="en-US" sz="2400" dirty="0" smtClean="0">
                <a:latin typeface="Times New Roman" pitchFamily="18" charset="0"/>
                <a:cs typeface="Times New Roman" pitchFamily="18" charset="0"/>
              </a:rPr>
              <a:t> are low-grade residual deposits formed by weathering, oxidation, leaching and similar alteration. The </a:t>
            </a:r>
            <a:r>
              <a:rPr lang="en-US" sz="2400" dirty="0" err="1" smtClean="0">
                <a:latin typeface="Times New Roman" pitchFamily="18" charset="0"/>
                <a:cs typeface="Times New Roman" pitchFamily="18" charset="0"/>
              </a:rPr>
              <a:t>protore</a:t>
            </a:r>
            <a:r>
              <a:rPr lang="en-US" sz="2400" dirty="0" smtClean="0">
                <a:latin typeface="Times New Roman" pitchFamily="18" charset="0"/>
                <a:cs typeface="Times New Roman" pitchFamily="18" charset="0"/>
              </a:rPr>
              <a:t> can turn into an economic deposit with advance technology and/or increase of price.</a:t>
            </a:r>
          </a:p>
          <a:p>
            <a:pPr>
              <a:buNone/>
            </a:pPr>
            <a:r>
              <a:rPr lang="en-US" sz="2400" b="1" dirty="0" smtClean="0">
                <a:latin typeface="Times New Roman" pitchFamily="18" charset="0"/>
                <a:cs typeface="Times New Roman" pitchFamily="18" charset="0"/>
              </a:rPr>
              <a:t>Example-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Ultramafic</a:t>
            </a:r>
            <a:r>
              <a:rPr lang="en-US" sz="2400" dirty="0" smtClean="0">
                <a:latin typeface="Times New Roman" pitchFamily="18" charset="0"/>
                <a:cs typeface="Times New Roman" pitchFamily="18" charset="0"/>
              </a:rPr>
              <a:t> rocks like </a:t>
            </a:r>
            <a:r>
              <a:rPr lang="nn-NO" sz="2400" dirty="0" smtClean="0">
                <a:latin typeface="Times New Roman" pitchFamily="18" charset="0"/>
                <a:cs typeface="Times New Roman" pitchFamily="18" charset="0"/>
              </a:rPr>
              <a:t>peridotite to form laterite (Sukinda nickel deposit, India)</a:t>
            </a:r>
          </a:p>
          <a:p>
            <a:pPr>
              <a:buNone/>
            </a:pPr>
            <a:endParaRPr lang="nn-NO" sz="2400" dirty="0" smtClean="0">
              <a:latin typeface="Times New Roman" pitchFamily="18" charset="0"/>
              <a:cs typeface="Times New Roman" pitchFamily="18" charset="0"/>
            </a:endParaRPr>
          </a:p>
          <a:p>
            <a:pPr>
              <a:buNone/>
            </a:pPr>
            <a:r>
              <a:rPr lang="en-US" sz="2900" dirty="0" smtClean="0">
                <a:solidFill>
                  <a:srgbClr val="C00000"/>
                </a:solidFill>
                <a:latin typeface="Times New Roman" pitchFamily="18" charset="0"/>
                <a:cs typeface="Times New Roman" pitchFamily="18" charset="0"/>
              </a:rPr>
              <a:t>Gangue Minerals</a:t>
            </a:r>
          </a:p>
          <a:p>
            <a:pPr>
              <a:buNone/>
            </a:pPr>
            <a:r>
              <a:rPr lang="en-US" sz="2400" dirty="0" smtClean="0">
                <a:latin typeface="Times New Roman" pitchFamily="18" charset="0"/>
                <a:cs typeface="Times New Roman" pitchFamily="18" charset="0"/>
              </a:rPr>
              <a:t>Ore deposits are rarely comprised of 100% ore-bearing minerals, but usually associated with RFM during </a:t>
            </a:r>
            <a:r>
              <a:rPr lang="en-US" sz="2400" dirty="0" err="1" smtClean="0">
                <a:latin typeface="Times New Roman" pitchFamily="18" charset="0"/>
                <a:cs typeface="Times New Roman" pitchFamily="18" charset="0"/>
              </a:rPr>
              <a:t>mineralizationn</a:t>
            </a:r>
            <a:r>
              <a:rPr lang="en-US" sz="2400" dirty="0" smtClean="0">
                <a:latin typeface="Times New Roman" pitchFamily="18" charset="0"/>
                <a:cs typeface="Times New Roman" pitchFamily="18" charset="0"/>
              </a:rPr>
              <a:t> process. These associated minerals or rocks, having no significant or least commercial value, are called “gangue” minerals. Pure chalcopyrite having 34.5% Cu metal in copper deposit and </a:t>
            </a:r>
            <a:r>
              <a:rPr lang="en-US" sz="2400" dirty="0" err="1" smtClean="0">
                <a:latin typeface="Times New Roman" pitchFamily="18" charset="0"/>
                <a:cs typeface="Times New Roman" pitchFamily="18" charset="0"/>
              </a:rPr>
              <a:t>sphalerite</a:t>
            </a:r>
            <a:r>
              <a:rPr lang="en-US" sz="2400" dirty="0" smtClean="0">
                <a:latin typeface="Times New Roman" pitchFamily="18" charset="0"/>
                <a:cs typeface="Times New Roman" pitchFamily="18" charset="0"/>
              </a:rPr>
              <a:t> with 67% Zn metal in zinc deposit are hosted by quartzite/mica-schist and dolomite respectively. The constituent minerals of quartzite, mica-schist and dolomite are called the gangue minerals.</a:t>
            </a:r>
          </a:p>
          <a:p>
            <a:pPr>
              <a:buNone/>
            </a:pP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smtClean="0">
                <a:solidFill>
                  <a:srgbClr val="C00000"/>
                </a:solidFill>
              </a:rPr>
              <a:t>B.Sc.3 Yr</a:t>
            </a:r>
            <a:endParaRPr lang="en-US" dirty="0">
              <a:solidFill>
                <a:srgbClr val="C0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C00000"/>
                </a:solidFill>
              </a:rPr>
              <a:pPr/>
              <a:t>6</a:t>
            </a:fld>
            <a:endParaRPr lang="en-US" dirty="0">
              <a:solidFill>
                <a:srgbClr val="C00000"/>
              </a:solidFill>
            </a:endParaRPr>
          </a:p>
        </p:txBody>
      </p:sp>
      <p:sp>
        <p:nvSpPr>
          <p:cNvPr id="2" name="Title 1"/>
          <p:cNvSpPr>
            <a:spLocks noGrp="1"/>
          </p:cNvSpPr>
          <p:nvPr>
            <p:ph type="title"/>
          </p:nvPr>
        </p:nvSpPr>
        <p:spPr/>
        <p:txBody>
          <a:bodyPr/>
          <a:lstStyle/>
          <a:p>
            <a:pPr algn="l"/>
            <a:r>
              <a:rPr lang="en-US" dirty="0" smtClean="0">
                <a:solidFill>
                  <a:srgbClr val="C00000"/>
                </a:solidFill>
              </a:rPr>
              <a:t>Definitions……….</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Green field discovery</a:t>
            </a:r>
            <a:r>
              <a:rPr lang="en-US" sz="2400" dirty="0" smtClean="0">
                <a:solidFill>
                  <a:srgbClr val="C00000"/>
                </a:solidFill>
                <a:latin typeface="Times New Roman" pitchFamily="18" charset="0"/>
                <a:cs typeface="Times New Roman" pitchFamily="18" charset="0"/>
              </a:rPr>
              <a:t>:-</a:t>
            </a:r>
            <a:r>
              <a:rPr lang="en-US" sz="2400" dirty="0" smtClean="0">
                <a:latin typeface="Times New Roman" pitchFamily="18" charset="0"/>
                <a:cs typeface="Times New Roman" pitchFamily="18" charset="0"/>
              </a:rPr>
              <a:t>Greenfield discoveries are the findings from a broad base grassroots exploration program well away from known </a:t>
            </a:r>
            <a:r>
              <a:rPr lang="en-US" sz="2400" dirty="0" err="1" smtClean="0">
                <a:latin typeface="Times New Roman" pitchFamily="18" charset="0"/>
                <a:cs typeface="Times New Roman" pitchFamily="18" charset="0"/>
              </a:rPr>
              <a:t>orebodies</a:t>
            </a:r>
            <a:r>
              <a:rPr lang="en-US" sz="2400" dirty="0" smtClean="0">
                <a:latin typeface="Times New Roman" pitchFamily="18" charset="0"/>
                <a:cs typeface="Times New Roman" pitchFamily="18" charset="0"/>
              </a:rPr>
              <a:t> or known mineralized belts in essence, pioneering discoveries in new locales. The term comes from the building industry, where undeveloped land is described as </a:t>
            </a:r>
            <a:r>
              <a:rPr lang="en-US" sz="2400" dirty="0" err="1" smtClean="0">
                <a:latin typeface="Times New Roman" pitchFamily="18" charset="0"/>
                <a:cs typeface="Times New Roman" pitchFamily="18" charset="0"/>
              </a:rPr>
              <a:t>greenfield</a:t>
            </a:r>
            <a:r>
              <a:rPr lang="en-US" sz="2400" dirty="0" smtClean="0">
                <a:latin typeface="Times New Roman" pitchFamily="18" charset="0"/>
                <a:cs typeface="Times New Roman" pitchFamily="18" charset="0"/>
              </a:rPr>
              <a:t> and previously developed land is described as </a:t>
            </a:r>
            <a:r>
              <a:rPr lang="en-US" sz="2400" dirty="0" err="1" smtClean="0">
                <a:latin typeface="Times New Roman" pitchFamily="18" charset="0"/>
                <a:cs typeface="Times New Roman" pitchFamily="18" charset="0"/>
              </a:rPr>
              <a:t>brownfield</a:t>
            </a:r>
            <a:r>
              <a:rPr lang="en-US" sz="2400" dirty="0" smtClean="0">
                <a:latin typeface="Times New Roman" pitchFamily="18" charset="0"/>
                <a:cs typeface="Times New Roman" pitchFamily="18" charset="0"/>
              </a:rPr>
              <a:t>. </a:t>
            </a:r>
          </a:p>
          <a:p>
            <a:pPr>
              <a:buNone/>
            </a:pPr>
            <a:r>
              <a:rPr lang="en-US" sz="2400" b="1" dirty="0" smtClean="0">
                <a:latin typeface="Times New Roman" pitchFamily="18" charset="0"/>
                <a:cs typeface="Times New Roman" pitchFamily="18" charset="0"/>
              </a:rPr>
              <a:t>Example</a:t>
            </a:r>
            <a:r>
              <a:rPr lang="en-US" sz="2400" dirty="0" smtClean="0">
                <a:latin typeface="Times New Roman" pitchFamily="18" charset="0"/>
                <a:cs typeface="Times New Roman" pitchFamily="18" charset="0"/>
              </a:rPr>
              <a:t>-The knowledge base basin model discovery of the Kanpur-</a:t>
            </a:r>
            <a:r>
              <a:rPr lang="en-US" sz="2400" dirty="0" err="1" smtClean="0">
                <a:latin typeface="Times New Roman" pitchFamily="18" charset="0"/>
                <a:cs typeface="Times New Roman" pitchFamily="18" charset="0"/>
              </a:rPr>
              <a:t>Maton</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Jhamarkotra</a:t>
            </a:r>
            <a:r>
              <a:rPr lang="en-US" sz="2400" dirty="0" smtClean="0">
                <a:latin typeface="Times New Roman" pitchFamily="18" charset="0"/>
                <a:cs typeface="Times New Roman" pitchFamily="18" charset="0"/>
              </a:rPr>
              <a:t> rock phosphate deposit in the Lower </a:t>
            </a:r>
            <a:r>
              <a:rPr lang="en-US" sz="2400" dirty="0" err="1" smtClean="0">
                <a:latin typeface="Times New Roman" pitchFamily="18" charset="0"/>
                <a:cs typeface="Times New Roman" pitchFamily="18" charset="0"/>
              </a:rPr>
              <a:t>Aravalli</a:t>
            </a:r>
            <a:r>
              <a:rPr lang="en-US" sz="2400" dirty="0" smtClean="0">
                <a:latin typeface="Times New Roman" pitchFamily="18" charset="0"/>
                <a:cs typeface="Times New Roman" pitchFamily="18" charset="0"/>
              </a:rPr>
              <a:t> formation during 1968 in Rajasthan, India, is a </a:t>
            </a:r>
            <a:r>
              <a:rPr lang="en-US" sz="2400" dirty="0" err="1" smtClean="0">
                <a:latin typeface="Times New Roman" pitchFamily="18" charset="0"/>
                <a:cs typeface="Times New Roman" pitchFamily="18" charset="0"/>
              </a:rPr>
              <a:t>greenfield</a:t>
            </a:r>
            <a:r>
              <a:rPr lang="en-US" sz="2400" dirty="0" smtClean="0">
                <a:latin typeface="Times New Roman" pitchFamily="18" charset="0"/>
                <a:cs typeface="Times New Roman" pitchFamily="18" charset="0"/>
              </a:rPr>
              <a:t> type</a:t>
            </a:r>
            <a:endParaRPr lang="en-US" sz="2400" dirty="0">
              <a:solidFill>
                <a:srgbClr val="C00000"/>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
        <p:nvSpPr>
          <p:cNvPr id="2" name="Title 1"/>
          <p:cNvSpPr>
            <a:spLocks noGrp="1"/>
          </p:cNvSpPr>
          <p:nvPr>
            <p:ph type="title"/>
          </p:nvPr>
        </p:nvSpPr>
        <p:spPr/>
        <p:txBody>
          <a:bodyPr/>
          <a:lstStyle/>
          <a:p>
            <a:r>
              <a:rPr lang="en-US" dirty="0" smtClean="0">
                <a:solidFill>
                  <a:srgbClr val="C00000"/>
                </a:solidFill>
                <a:effectLst>
                  <a:outerShdw blurRad="38100" dist="38100" dir="2700000" algn="tl">
                    <a:srgbClr val="000000">
                      <a:alpha val="43137"/>
                    </a:srgbClr>
                  </a:outerShdw>
                </a:effectLst>
              </a:rPr>
              <a:t>Discovery Types</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a:bodyPr>
          <a:lstStyle/>
          <a:p>
            <a:r>
              <a:rPr lang="en-US" dirty="0" smtClean="0">
                <a:solidFill>
                  <a:srgbClr val="C00000"/>
                </a:solidFill>
                <a:latin typeface="Times New Roman" pitchFamily="18" charset="0"/>
                <a:cs typeface="Times New Roman" pitchFamily="18" charset="0"/>
              </a:rPr>
              <a:t>Brownfield discoveries </a:t>
            </a:r>
            <a:r>
              <a:rPr lang="en-US" dirty="0" smtClean="0">
                <a:latin typeface="Times New Roman" pitchFamily="18" charset="0"/>
                <a:cs typeface="Times New Roman" pitchFamily="18" charset="0"/>
              </a:rPr>
              <a:t>are assigned where discovery is made by enhancing the reserve in strike and dip continuity of a known </a:t>
            </a:r>
            <a:r>
              <a:rPr lang="en-US" dirty="0" err="1" smtClean="0">
                <a:latin typeface="Times New Roman" pitchFamily="18" charset="0"/>
                <a:cs typeface="Times New Roman" pitchFamily="18" charset="0"/>
              </a:rPr>
              <a:t>orebody</a:t>
            </a:r>
            <a:r>
              <a:rPr lang="en-US" dirty="0" smtClean="0">
                <a:latin typeface="Times New Roman" pitchFamily="18" charset="0"/>
                <a:cs typeface="Times New Roman" pitchFamily="18" charset="0"/>
              </a:rPr>
              <a:t> or in the vicinity of an existing mine. In such cases the economics of development are improved by existing infrastructures. This is an important distinction in the analysis of discovery trends, though both types contribute to the rate of development and depletion. </a:t>
            </a:r>
          </a:p>
          <a:p>
            <a:pPr>
              <a:buNone/>
            </a:pPr>
            <a:r>
              <a:rPr lang="en-US" b="1" dirty="0" smtClean="0">
                <a:latin typeface="Times New Roman" pitchFamily="18" charset="0"/>
                <a:cs typeface="Times New Roman" pitchFamily="18" charset="0"/>
              </a:rPr>
              <a:t>Examples</a:t>
            </a:r>
            <a:r>
              <a:rPr lang="en-US" dirty="0" smtClean="0">
                <a:latin typeface="Times New Roman" pitchFamily="18" charset="0"/>
                <a:cs typeface="Times New Roman" pitchFamily="18" charset="0"/>
              </a:rPr>
              <a:t>-The rediscovery of </a:t>
            </a:r>
            <a:r>
              <a:rPr lang="en-US" dirty="0" err="1" smtClean="0">
                <a:latin typeface="Times New Roman" pitchFamily="18" charset="0"/>
                <a:cs typeface="Times New Roman" pitchFamily="18" charset="0"/>
              </a:rPr>
              <a:t>Zawar</a:t>
            </a:r>
            <a:r>
              <a:rPr lang="en-US" dirty="0" smtClean="0">
                <a:latin typeface="Times New Roman" pitchFamily="18" charset="0"/>
                <a:cs typeface="Times New Roman" pitchFamily="18" charset="0"/>
              </a:rPr>
              <a:t> Group (1943), </a:t>
            </a:r>
            <a:r>
              <a:rPr lang="en-US" dirty="0" err="1" smtClean="0">
                <a:latin typeface="Times New Roman" pitchFamily="18" charset="0"/>
                <a:cs typeface="Times New Roman" pitchFamily="18" charset="0"/>
              </a:rPr>
              <a:t>Rajpura-Dariba</a:t>
            </a:r>
            <a:r>
              <a:rPr lang="en-US" dirty="0" smtClean="0">
                <a:latin typeface="Times New Roman" pitchFamily="18" charset="0"/>
                <a:cs typeface="Times New Roman" pitchFamily="18" charset="0"/>
              </a:rPr>
              <a:t> Belt (1930), the world class largest and richest zinc-lead single </a:t>
            </a:r>
            <a:r>
              <a:rPr lang="en-US" dirty="0" err="1" smtClean="0">
                <a:latin typeface="Times New Roman" pitchFamily="18" charset="0"/>
                <a:cs typeface="Times New Roman" pitchFamily="18" charset="0"/>
              </a:rPr>
              <a:t>orebody</a:t>
            </a:r>
            <a:r>
              <a:rPr lang="en-US" dirty="0" smtClean="0">
                <a:latin typeface="Times New Roman" pitchFamily="18" charset="0"/>
                <a:cs typeface="Times New Roman" pitchFamily="18" charset="0"/>
              </a:rPr>
              <a:t> at </a:t>
            </a:r>
            <a:r>
              <a:rPr lang="en-US" dirty="0" err="1" smtClean="0">
                <a:latin typeface="Times New Roman" pitchFamily="18" charset="0"/>
                <a:cs typeface="Times New Roman" pitchFamily="18" charset="0"/>
              </a:rPr>
              <a:t>Rampura-Agucha</a:t>
            </a:r>
            <a:r>
              <a:rPr lang="en-US" dirty="0" smtClean="0">
                <a:latin typeface="Times New Roman" pitchFamily="18" charset="0"/>
                <a:cs typeface="Times New Roman" pitchFamily="18" charset="0"/>
              </a:rPr>
              <a:t> (1977), </a:t>
            </a:r>
            <a:r>
              <a:rPr lang="en-US" dirty="0" err="1" smtClean="0">
                <a:latin typeface="Times New Roman" pitchFamily="18" charset="0"/>
                <a:cs typeface="Times New Roman" pitchFamily="18" charset="0"/>
              </a:rPr>
              <a:t>Khetri</a:t>
            </a:r>
            <a:r>
              <a:rPr lang="en-US" dirty="0" smtClean="0">
                <a:latin typeface="Times New Roman" pitchFamily="18" charset="0"/>
                <a:cs typeface="Times New Roman" pitchFamily="18" charset="0"/>
              </a:rPr>
              <a:t> copper belt (1960s), </a:t>
            </a:r>
            <a:r>
              <a:rPr lang="en-US" dirty="0" err="1" smtClean="0">
                <a:latin typeface="Times New Roman" pitchFamily="18" charset="0"/>
                <a:cs typeface="Times New Roman" pitchFamily="18" charset="0"/>
              </a:rPr>
              <a:t>Kolar</a:t>
            </a:r>
            <a:r>
              <a:rPr lang="en-US" dirty="0" smtClean="0">
                <a:latin typeface="Times New Roman" pitchFamily="18" charset="0"/>
                <a:cs typeface="Times New Roman" pitchFamily="18" charset="0"/>
              </a:rPr>
              <a:t> gold field (first millennium BC), and iron ore deposits (1300 BC) in India are all examples of </a:t>
            </a:r>
            <a:r>
              <a:rPr lang="en-US" dirty="0" err="1" smtClean="0">
                <a:latin typeface="Times New Roman" pitchFamily="18" charset="0"/>
                <a:cs typeface="Times New Roman" pitchFamily="18" charset="0"/>
              </a:rPr>
              <a:t>brownfield</a:t>
            </a:r>
            <a:r>
              <a:rPr lang="en-US" dirty="0" smtClean="0">
                <a:latin typeface="Times New Roman" pitchFamily="18" charset="0"/>
                <a:cs typeface="Times New Roman" pitchFamily="18" charset="0"/>
              </a:rPr>
              <a:t> types of discovery.</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
        <p:nvSpPr>
          <p:cNvPr id="2" name="Title 1"/>
          <p:cNvSpPr>
            <a:spLocks noGrp="1"/>
          </p:cNvSpPr>
          <p:nvPr>
            <p:ph type="title"/>
          </p:nvPr>
        </p:nvSpPr>
        <p:spPr>
          <a:xfrm>
            <a:off x="457200" y="0"/>
            <a:ext cx="8153400" cy="914400"/>
          </a:xfrm>
        </p:spPr>
        <p:txBody>
          <a:bodyPr/>
          <a:lstStyle/>
          <a:p>
            <a:pPr algn="l"/>
            <a:r>
              <a:rPr lang="en-US" dirty="0" smtClean="0">
                <a:solidFill>
                  <a:srgbClr val="C00000"/>
                </a:solidFill>
                <a:effectLst>
                  <a:outerShdw blurRad="38100" dist="38100" dir="2700000" algn="tl">
                    <a:srgbClr val="000000">
                      <a:alpha val="43137"/>
                    </a:srgbClr>
                  </a:outerShdw>
                </a:effectLst>
              </a:rPr>
              <a:t>Continue……..</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600" dirty="0" smtClean="0"/>
              <a:t>Any exploration program can be classified by successive stages: each stage is designed to achieve a combined specific objective within the time schedule and allocated fund.</a:t>
            </a:r>
          </a:p>
          <a:p>
            <a:pPr marL="514350" indent="-514350">
              <a:buFont typeface="+mj-lt"/>
              <a:buAutoNum type="arabicPeriod"/>
            </a:pPr>
            <a:r>
              <a:rPr lang="en-US" dirty="0" smtClean="0">
                <a:solidFill>
                  <a:srgbClr val="C00000"/>
                </a:solidFill>
              </a:rPr>
              <a:t>Reconnaissance (G4)</a:t>
            </a:r>
          </a:p>
          <a:p>
            <a:pPr marL="514350" indent="-514350">
              <a:buFont typeface="+mj-lt"/>
              <a:buAutoNum type="arabicPeriod"/>
            </a:pPr>
            <a:r>
              <a:rPr lang="en-US" dirty="0" smtClean="0">
                <a:solidFill>
                  <a:srgbClr val="C00000"/>
                </a:solidFill>
              </a:rPr>
              <a:t>Large Area Prospecting (G4/G3)</a:t>
            </a:r>
          </a:p>
          <a:p>
            <a:pPr marL="514350" indent="-514350">
              <a:buFont typeface="+mj-lt"/>
              <a:buAutoNum type="arabicPeriod"/>
            </a:pPr>
            <a:r>
              <a:rPr lang="en-US" dirty="0" smtClean="0">
                <a:solidFill>
                  <a:srgbClr val="C00000"/>
                </a:solidFill>
              </a:rPr>
              <a:t>Prospecting (G3)</a:t>
            </a:r>
          </a:p>
          <a:p>
            <a:pPr marL="514350" indent="-514350">
              <a:buFont typeface="+mj-lt"/>
              <a:buAutoNum type="arabicPeriod"/>
            </a:pPr>
            <a:r>
              <a:rPr lang="en-US" dirty="0" smtClean="0">
                <a:solidFill>
                  <a:srgbClr val="C00000"/>
                </a:solidFill>
              </a:rPr>
              <a:t>General Exploration (G2)</a:t>
            </a:r>
          </a:p>
          <a:p>
            <a:pPr marL="514350" indent="-514350">
              <a:buFont typeface="+mj-lt"/>
              <a:buAutoNum type="arabicPeriod"/>
            </a:pPr>
            <a:r>
              <a:rPr lang="en-US" dirty="0" smtClean="0">
                <a:solidFill>
                  <a:srgbClr val="C00000"/>
                </a:solidFill>
              </a:rPr>
              <a:t>Detailed Exploration (G1)</a:t>
            </a:r>
            <a:endParaRPr lang="en-US" dirty="0">
              <a:solidFill>
                <a:srgbClr val="C00000"/>
              </a:solidFill>
            </a:endParaRPr>
          </a:p>
        </p:txBody>
      </p:sp>
      <p:sp>
        <p:nvSpPr>
          <p:cNvPr id="4" name="Footer Placeholder 3"/>
          <p:cNvSpPr>
            <a:spLocks noGrp="1"/>
          </p:cNvSpPr>
          <p:nvPr>
            <p:ph type="ftr" sz="quarter" idx="11"/>
          </p:nvPr>
        </p:nvSpPr>
        <p:spPr/>
        <p:txBody>
          <a:bodyPr/>
          <a:lstStyle/>
          <a:p>
            <a:r>
              <a:rPr lang="en-US" smtClean="0"/>
              <a:t>B.Sc.3 Yr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
        <p:nvSpPr>
          <p:cNvPr id="2" name="Title 1"/>
          <p:cNvSpPr>
            <a:spLocks noGrp="1"/>
          </p:cNvSpPr>
          <p:nvPr>
            <p:ph type="title"/>
          </p:nvPr>
        </p:nvSpPr>
        <p:spPr/>
        <p:txBody>
          <a:bodyPr/>
          <a:lstStyle/>
          <a:p>
            <a:pPr algn="l"/>
            <a:r>
              <a:rPr lang="en-US" dirty="0" smtClean="0">
                <a:solidFill>
                  <a:srgbClr val="C00000"/>
                </a:solidFill>
                <a:effectLst>
                  <a:outerShdw blurRad="38100" dist="38100" dir="2700000" algn="tl">
                    <a:srgbClr val="000000">
                      <a:alpha val="43137"/>
                    </a:srgbClr>
                  </a:outerShdw>
                </a:effectLst>
              </a:rPr>
              <a:t>Stages of Exploration</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472</TotalTime>
  <Words>2257</Words>
  <Application>Microsoft Office PowerPoint</Application>
  <PresentationFormat>On-screen Show (4:3)</PresentationFormat>
  <Paragraphs>158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INTRODUCTION TO MINERAL EXPLORATION</vt:lpstr>
      <vt:lpstr>Definitions</vt:lpstr>
      <vt:lpstr>Definitions………</vt:lpstr>
      <vt:lpstr>Continue…….</vt:lpstr>
      <vt:lpstr>Definitions………</vt:lpstr>
      <vt:lpstr>Definitions……….</vt:lpstr>
      <vt:lpstr>Discovery Types</vt:lpstr>
      <vt:lpstr>Continue……..</vt:lpstr>
      <vt:lpstr>Stages of Exploration</vt:lpstr>
      <vt:lpstr>Reconnaissance (G4) </vt:lpstr>
      <vt:lpstr>Continue………</vt:lpstr>
      <vt:lpstr>Large Area Prospecting (G4/G3)</vt:lpstr>
      <vt:lpstr>Prospecting</vt:lpstr>
      <vt:lpstr>Continue…..</vt:lpstr>
      <vt:lpstr>General Exploration</vt:lpstr>
      <vt:lpstr>Detail exploration</vt:lpstr>
      <vt:lpstr>Continue……..</vt:lpstr>
      <vt:lpstr>Continue……</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MINERAL EXPLORATION</dc:title>
  <dc:creator>ADMIN</dc:creator>
  <cp:lastModifiedBy>geology2</cp:lastModifiedBy>
  <cp:revision>40</cp:revision>
  <dcterms:created xsi:type="dcterms:W3CDTF">2006-08-16T00:00:00Z</dcterms:created>
  <dcterms:modified xsi:type="dcterms:W3CDTF">2020-10-16T06:02:10Z</dcterms:modified>
</cp:coreProperties>
</file>